
<file path=[Content_Types].xml><?xml version="1.0" encoding="utf-8"?>
<Types xmlns="http://schemas.openxmlformats.org/package/2006/content-types">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1.xml" ContentType="application/vnd.openxmlformats-officedocument.drawingml.chart+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77" r:id="rId2"/>
  </p:sldMasterIdLst>
  <p:notesMasterIdLst>
    <p:notesMasterId r:id="rId31"/>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13436600" cy="7562850"/>
  <p:notesSz cx="10693400" cy="7562850"/>
  <p:defaultTextStyle>
    <a:defPPr>
      <a:defRPr kern="0"/>
    </a:defPPr>
  </p:defaultTextStyle>
  <p:extLst>
    <p:ext uri="{EFAFB233-063F-42B5-8137-9DF3F51BA10A}">
      <p15:sldGuideLst xmlns:p15="http://schemas.microsoft.com/office/powerpoint/2012/main">
        <p15:guide id="4" orient="horz" pos="1710" userDrawn="1">
          <p15:clr>
            <a:srgbClr val="A4A3A4"/>
          </p15:clr>
        </p15:guide>
        <p15:guide id="5" orient="horz" pos="318" userDrawn="1">
          <p15:clr>
            <a:srgbClr val="A4A3A4"/>
          </p15:clr>
        </p15:guide>
        <p15:guide id="7" pos="8022" userDrawn="1">
          <p15:clr>
            <a:srgbClr val="A4A3A4"/>
          </p15:clr>
        </p15:guide>
        <p15:guide id="8" pos="7688" userDrawn="1">
          <p15:clr>
            <a:srgbClr val="A4A3A4"/>
          </p15:clr>
        </p15:guide>
        <p15:guide id="9" pos="5713" userDrawn="1">
          <p15:clr>
            <a:srgbClr val="A4A3A4"/>
          </p15:clr>
        </p15:guide>
        <p15:guide id="10" pos="5854" userDrawn="1">
          <p15:clr>
            <a:srgbClr val="A4A3A4"/>
          </p15:clr>
        </p15:guide>
        <p15:guide id="11" pos="634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55555"/>
    <a:srgbClr val="004F59"/>
    <a:srgbClr val="FAFAF7"/>
    <a:srgbClr val="FF5F49"/>
    <a:srgbClr val="168E8E"/>
    <a:srgbClr val="B5BD00"/>
    <a:srgbClr val="BA0C2F"/>
    <a:srgbClr val="5BC2E7"/>
    <a:srgbClr val="EA7600"/>
    <a:srgbClr val="E8E9D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73" autoAdjust="0"/>
  </p:normalViewPr>
  <p:slideViewPr>
    <p:cSldViewPr>
      <p:cViewPr varScale="1">
        <p:scale>
          <a:sx n="54" d="100"/>
          <a:sy n="54" d="100"/>
        </p:scale>
        <p:origin x="120" y="954"/>
      </p:cViewPr>
      <p:guideLst>
        <p:guide orient="horz" pos="1710"/>
        <p:guide orient="horz" pos="318"/>
        <p:guide pos="8022"/>
        <p:guide pos="7688"/>
        <p:guide pos="5713"/>
        <p:guide pos="5854"/>
        <p:guide pos="6348"/>
      </p:guideLst>
    </p:cSldViewPr>
  </p:slideViewPr>
  <p:notesTextViewPr>
    <p:cViewPr>
      <p:scale>
        <a:sx n="3" d="2"/>
        <a:sy n="3" d="2"/>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ableStyles" Target="tableStyles.xml"/><Relationship Id="rId8" Type="http://schemas.openxmlformats.org/officeDocument/2006/relationships/slide" Target="slides/slide6.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barChart>
        <c:barDir val="bar"/>
        <c:grouping val="clustered"/>
        <c:varyColors val="1"/>
        <c:ser>
          <c:idx val="0"/>
          <c:order val="0"/>
          <c:tx>
            <c:strRef>
              <c:f>Sheet1!$B$1</c:f>
              <c:strCache>
                <c:ptCount val="1"/>
                <c:pt idx="0">
                  <c:v>Standard rate (£/m²)</c:v>
                </c:pt>
              </c:strCache>
            </c:strRef>
          </c:tx>
          <c:spPr>
            <a:solidFill>
              <a:srgbClr val="168F8F"/>
            </a:solidFill>
          </c:spPr>
          <c:invertIfNegative val="1"/>
          <c:dPt>
            <c:idx val="4"/>
            <c:invertIfNegative val="1"/>
            <c:bubble3D val="0"/>
            <c:spPr>
              <a:solidFill>
                <a:srgbClr val="004F59"/>
              </a:solidFill>
            </c:spPr>
            <c:extLst>
              <c:ext xmlns:c16="http://schemas.microsoft.com/office/drawing/2014/chart" uri="{C3380CC4-5D6E-409C-BE32-E72D297353CC}">
                <c16:uniqueId val="{00000001-267B-4984-80F5-E1F1D3A71DE9}"/>
              </c:ext>
            </c:extLst>
          </c:dPt>
          <c:dPt>
            <c:idx val="5"/>
            <c:invertIfNegative val="1"/>
            <c:bubble3D val="0"/>
            <c:spPr>
              <a:solidFill>
                <a:srgbClr val="004F59"/>
              </a:solidFill>
            </c:spPr>
            <c:extLst>
              <c:ext xmlns:c16="http://schemas.microsoft.com/office/drawing/2014/chart" uri="{C3380CC4-5D6E-409C-BE32-E72D297353CC}">
                <c16:uniqueId val="{00000003-267B-4984-80F5-E1F1D3A71DE9}"/>
              </c:ext>
            </c:extLst>
          </c:dPt>
          <c:dPt>
            <c:idx val="10"/>
            <c:invertIfNegative val="1"/>
            <c:bubble3D val="0"/>
            <c:spPr>
              <a:solidFill>
                <a:srgbClr val="004F59"/>
              </a:solidFill>
            </c:spPr>
            <c:extLst>
              <c:ext xmlns:c16="http://schemas.microsoft.com/office/drawing/2014/chart" uri="{C3380CC4-5D6E-409C-BE32-E72D297353CC}">
                <c16:uniqueId val="{00000005-267B-4984-80F5-E1F1D3A71DE9}"/>
              </c:ext>
            </c:extLst>
          </c:dPt>
          <c:dLbls>
            <c:numFmt formatCode="\£0.00" sourceLinked="0"/>
            <c:spPr>
              <a:noFill/>
              <a:ln>
                <a:noFill/>
              </a:ln>
              <a:effectLst/>
            </c:spPr>
            <c:txPr>
              <a:bodyPr/>
              <a:lstStyle/>
              <a:p>
                <a:pPr>
                  <a:defRPr sz="1100">
                    <a:solidFill>
                      <a:srgbClr val="004F59"/>
                    </a:solidFill>
                    <a:latin typeface="Lucida Sans Unicode"/>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Sheet1!$A$2:$A$15</c:f>
              <c:strCache>
                <c:ptCount val="14"/>
                <c:pt idx="0">
                  <c:v>Cumberland</c:v>
                </c:pt>
                <c:pt idx="1">
                  <c:v>Preston</c:v>
                </c:pt>
                <c:pt idx="2">
                  <c:v>Westmorland &amp; Furness</c:v>
                </c:pt>
                <c:pt idx="3">
                  <c:v>Bolton</c:v>
                </c:pt>
                <c:pt idx="4">
                  <c:v>Lancaster</c:v>
                </c:pt>
                <c:pt idx="5">
                  <c:v>Liverpool</c:v>
                </c:pt>
                <c:pt idx="6">
                  <c:v>Wirral</c:v>
                </c:pt>
                <c:pt idx="7">
                  <c:v>Cheshire East</c:v>
                </c:pt>
                <c:pt idx="8">
                  <c:v>Cheshire West &amp; Chester</c:v>
                </c:pt>
                <c:pt idx="9">
                  <c:v>Warrington</c:v>
                </c:pt>
                <c:pt idx="10">
                  <c:v>Manchester</c:v>
                </c:pt>
                <c:pt idx="11">
                  <c:v>Salford</c:v>
                </c:pt>
                <c:pt idx="12">
                  <c:v>Stockport</c:v>
                </c:pt>
                <c:pt idx="13">
                  <c:v>Trafford</c:v>
                </c:pt>
              </c:strCache>
            </c:strRef>
          </c:cat>
          <c:val>
            <c:numRef>
              <c:f>Sheet1!$B$2:$B$15</c:f>
              <c:numCache>
                <c:formatCode>General</c:formatCode>
                <c:ptCount val="14"/>
                <c:pt idx="0">
                  <c:v>14.63</c:v>
                </c:pt>
                <c:pt idx="1">
                  <c:v>15.19</c:v>
                </c:pt>
                <c:pt idx="2">
                  <c:v>19.79</c:v>
                </c:pt>
                <c:pt idx="3">
                  <c:v>20.149999999999999</c:v>
                </c:pt>
                <c:pt idx="4">
                  <c:v>20.440000000000001</c:v>
                </c:pt>
                <c:pt idx="5">
                  <c:v>21.61</c:v>
                </c:pt>
                <c:pt idx="6">
                  <c:v>22.23</c:v>
                </c:pt>
                <c:pt idx="7">
                  <c:v>24.77</c:v>
                </c:pt>
                <c:pt idx="8">
                  <c:v>24.85</c:v>
                </c:pt>
                <c:pt idx="9">
                  <c:v>25.88</c:v>
                </c:pt>
                <c:pt idx="10">
                  <c:v>28.44</c:v>
                </c:pt>
                <c:pt idx="11">
                  <c:v>30.35</c:v>
                </c:pt>
                <c:pt idx="12">
                  <c:v>30.69</c:v>
                </c:pt>
                <c:pt idx="13">
                  <c:v>39.83</c:v>
                </c:pt>
              </c:numCache>
            </c:numRef>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6-267B-4984-80F5-E1F1D3A71DE9}"/>
            </c:ext>
          </c:extLst>
        </c:ser>
        <c:dLbls>
          <c:dLblPos val="outEnd"/>
          <c:showLegendKey val="0"/>
          <c:showVal val="1"/>
          <c:showCatName val="0"/>
          <c:showSerName val="0"/>
          <c:showPercent val="0"/>
          <c:showBubbleSize val="0"/>
        </c:dLbls>
        <c:gapWidth val="55"/>
        <c:axId val="-2068027336"/>
        <c:axId val="-2113994440"/>
      </c:barChart>
      <c:catAx>
        <c:axId val="-2068027336"/>
        <c:scaling>
          <c:orientation val="minMax"/>
        </c:scaling>
        <c:delete val="0"/>
        <c:axPos val="l"/>
        <c:numFmt formatCode="General" sourceLinked="0"/>
        <c:majorTickMark val="out"/>
        <c:minorTickMark val="none"/>
        <c:tickLblPos val="nextTo"/>
        <c:spPr>
          <a:ln>
            <a:solidFill>
              <a:srgbClr val="D2D0C4"/>
            </a:solidFill>
          </a:ln>
        </c:spPr>
        <c:txPr>
          <a:bodyPr/>
          <a:lstStyle/>
          <a:p>
            <a:pPr>
              <a:defRPr sz="1100">
                <a:solidFill>
                  <a:srgbClr val="404040"/>
                </a:solidFill>
                <a:latin typeface="Lucida Sans Unicode"/>
              </a:defRPr>
            </a:pPr>
            <a:endParaRPr lang="en-US"/>
          </a:p>
        </c:txPr>
        <c:crossAx val="-2113994440"/>
        <c:crosses val="autoZero"/>
        <c:auto val="1"/>
        <c:lblAlgn val="ctr"/>
        <c:lblOffset val="100"/>
        <c:noMultiLvlLbl val="0"/>
      </c:catAx>
      <c:valAx>
        <c:axId val="-2113994440"/>
        <c:scaling>
          <c:orientation val="minMax"/>
          <c:max val="46"/>
          <c:min val="0"/>
        </c:scaling>
        <c:delete val="1"/>
        <c:axPos val="b"/>
        <c:numFmt formatCode="General" sourceLinked="1"/>
        <c:majorTickMark val="out"/>
        <c:minorTickMark val="none"/>
        <c:tickLblPos val="nextTo"/>
        <c:crossAx val="-2068027336"/>
        <c:crosses val="autoZero"/>
        <c:crossBetween val="between"/>
      </c:valAx>
    </c:plotArea>
    <c:plotVisOnly val="1"/>
    <c:dispBlanksAs val="gap"/>
    <c:showDLblsOverMax val="1"/>
  </c:chart>
  <c:txPr>
    <a:bodyPr/>
    <a:lstStyle/>
    <a:p>
      <a:pPr>
        <a:defRPr sz="1800"/>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633913" cy="37941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6057900" y="0"/>
            <a:ext cx="4632325" cy="379413"/>
          </a:xfrm>
          <a:prstGeom prst="rect">
            <a:avLst/>
          </a:prstGeom>
        </p:spPr>
        <p:txBody>
          <a:bodyPr vert="horz" lIns="91440" tIns="45720" rIns="91440" bIns="45720" rtlCol="0"/>
          <a:lstStyle>
            <a:lvl1pPr algn="r">
              <a:defRPr sz="1200"/>
            </a:lvl1pPr>
          </a:lstStyle>
          <a:p>
            <a:fld id="{FE9F6C17-069B-4035-845B-A6C2D6E4D334}" type="datetimeFigureOut">
              <a:rPr lang="en-GB" smtClean="0"/>
              <a:t>29/09/2026</a:t>
            </a:fld>
            <a:endParaRPr lang="en-GB"/>
          </a:p>
        </p:txBody>
      </p:sp>
      <p:sp>
        <p:nvSpPr>
          <p:cNvPr id="4" name="Slide Image Placeholder 3"/>
          <p:cNvSpPr>
            <a:spLocks noGrp="1" noRot="1" noChangeAspect="1"/>
          </p:cNvSpPr>
          <p:nvPr>
            <p:ph type="sldImg" idx="2"/>
          </p:nvPr>
        </p:nvSpPr>
        <p:spPr>
          <a:xfrm>
            <a:off x="3081338" y="946150"/>
            <a:ext cx="4530725" cy="2551113"/>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1069975" y="3640138"/>
            <a:ext cx="8553450" cy="29781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7183438"/>
            <a:ext cx="4633913" cy="379412"/>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6057900" y="7183438"/>
            <a:ext cx="4632325" cy="379412"/>
          </a:xfrm>
          <a:prstGeom prst="rect">
            <a:avLst/>
          </a:prstGeom>
        </p:spPr>
        <p:txBody>
          <a:bodyPr vert="horz" lIns="91440" tIns="45720" rIns="91440" bIns="45720" rtlCol="0" anchor="b"/>
          <a:lstStyle>
            <a:lvl1pPr algn="r">
              <a:defRPr sz="1200"/>
            </a:lvl1pPr>
          </a:lstStyle>
          <a:p>
            <a:fld id="{6952FD36-8EA9-40CA-8154-52AEF4DF6185}" type="slidenum">
              <a:rPr lang="en-GB" smtClean="0"/>
              <a:t>‹#›</a:t>
            </a:fld>
            <a:endParaRPr lang="en-GB"/>
          </a:p>
        </p:txBody>
      </p:sp>
    </p:spTree>
    <p:extLst>
      <p:ext uri="{BB962C8B-B14F-4D97-AF65-F5344CB8AC3E}">
        <p14:creationId xmlns:p14="http://schemas.microsoft.com/office/powerpoint/2010/main" val="1392837655"/>
      </p:ext>
    </p:extLst>
  </p:cSld>
  <p:clrMap bg1="lt1" tx1="dk1" bg2="lt2" tx2="dk2" accent1="accent1" accent2="accent2" accent3="accent3" accent4="accent4" accent5="accent5" accent6="accent6" hlink="hlink" folHlink="folHlink"/>
  <p:notesStyle>
    <a:lvl1pPr marL="0" algn="l" defTabSz="1051746" rtl="0" eaLnBrk="1" latinLnBrk="0" hangingPunct="1">
      <a:defRPr sz="1381" kern="1200">
        <a:solidFill>
          <a:schemeClr val="tx1"/>
        </a:solidFill>
        <a:latin typeface="+mn-lt"/>
        <a:ea typeface="+mn-ea"/>
        <a:cs typeface="+mn-cs"/>
      </a:defRPr>
    </a:lvl1pPr>
    <a:lvl2pPr marL="525873" algn="l" defTabSz="1051746" rtl="0" eaLnBrk="1" latinLnBrk="0" hangingPunct="1">
      <a:defRPr sz="1381" kern="1200">
        <a:solidFill>
          <a:schemeClr val="tx1"/>
        </a:solidFill>
        <a:latin typeface="+mn-lt"/>
        <a:ea typeface="+mn-ea"/>
        <a:cs typeface="+mn-cs"/>
      </a:defRPr>
    </a:lvl2pPr>
    <a:lvl3pPr marL="1051746" algn="l" defTabSz="1051746" rtl="0" eaLnBrk="1" latinLnBrk="0" hangingPunct="1">
      <a:defRPr sz="1381" kern="1200">
        <a:solidFill>
          <a:schemeClr val="tx1"/>
        </a:solidFill>
        <a:latin typeface="+mn-lt"/>
        <a:ea typeface="+mn-ea"/>
        <a:cs typeface="+mn-cs"/>
      </a:defRPr>
    </a:lvl3pPr>
    <a:lvl4pPr marL="1577619" algn="l" defTabSz="1051746" rtl="0" eaLnBrk="1" latinLnBrk="0" hangingPunct="1">
      <a:defRPr sz="1381" kern="1200">
        <a:solidFill>
          <a:schemeClr val="tx1"/>
        </a:solidFill>
        <a:latin typeface="+mn-lt"/>
        <a:ea typeface="+mn-ea"/>
        <a:cs typeface="+mn-cs"/>
      </a:defRPr>
    </a:lvl4pPr>
    <a:lvl5pPr marL="2103492" algn="l" defTabSz="1051746" rtl="0" eaLnBrk="1" latinLnBrk="0" hangingPunct="1">
      <a:defRPr sz="1381" kern="1200">
        <a:solidFill>
          <a:schemeClr val="tx1"/>
        </a:solidFill>
        <a:latin typeface="+mn-lt"/>
        <a:ea typeface="+mn-ea"/>
        <a:cs typeface="+mn-cs"/>
      </a:defRPr>
    </a:lvl5pPr>
    <a:lvl6pPr marL="2629365" algn="l" defTabSz="1051746" rtl="0" eaLnBrk="1" latinLnBrk="0" hangingPunct="1">
      <a:defRPr sz="1381" kern="1200">
        <a:solidFill>
          <a:schemeClr val="tx1"/>
        </a:solidFill>
        <a:latin typeface="+mn-lt"/>
        <a:ea typeface="+mn-ea"/>
        <a:cs typeface="+mn-cs"/>
      </a:defRPr>
    </a:lvl6pPr>
    <a:lvl7pPr marL="3155238" algn="l" defTabSz="1051746" rtl="0" eaLnBrk="1" latinLnBrk="0" hangingPunct="1">
      <a:defRPr sz="1381" kern="1200">
        <a:solidFill>
          <a:schemeClr val="tx1"/>
        </a:solidFill>
        <a:latin typeface="+mn-lt"/>
        <a:ea typeface="+mn-ea"/>
        <a:cs typeface="+mn-cs"/>
      </a:defRPr>
    </a:lvl7pPr>
    <a:lvl8pPr marL="3681112" algn="l" defTabSz="1051746" rtl="0" eaLnBrk="1" latinLnBrk="0" hangingPunct="1">
      <a:defRPr sz="1381" kern="1200">
        <a:solidFill>
          <a:schemeClr val="tx1"/>
        </a:solidFill>
        <a:latin typeface="+mn-lt"/>
        <a:ea typeface="+mn-ea"/>
        <a:cs typeface="+mn-cs"/>
      </a:defRPr>
    </a:lvl8pPr>
    <a:lvl9pPr marL="4206985" algn="l" defTabSz="1051746" rtl="0" eaLnBrk="1" latinLnBrk="0" hangingPunct="1">
      <a:defRPr sz="1381"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[Slide 1 is on screen as people join. Start when the host hands over to you.]</a:t>
            </a:r>
          </a:p>
          <a:p>
            <a:endParaRPr/>
          </a:p>
          <a:p>
            <a:r>
              <a:t>Thank you, and welcome, everyone. Thank you to NWUPC for organising today’s session and for inviting Weightmans to deliver it.</a:t>
            </a:r>
          </a:p>
          <a:p>
            <a:endParaRPr/>
          </a:p>
          <a:p>
            <a:r>
              <a:t>My name is Richard Vaughan. I’m a Partner in our Construction and Engineering team, and most of my work is for university estates teams: capital programmes, procurements, building contracts and, increasingly, the building safety regime that sits over all of them.</a:t>
            </a:r>
          </a:p>
          <a:p>
            <a:endParaRPr/>
          </a:p>
          <a:p>
            <a:r>
              <a:t>Today’s subject is the Building Safety Levy. It applies from the first of October 2026, so it’s not a future issue. It’s here now.</a:t>
            </a:r>
          </a:p>
          <a:p>
            <a:endParaRPr/>
          </a:p>
          <a:p>
            <a:r>
              <a:t>I know today’s audience is a mix of estates, procurement and finance colleagues. That’s exactly the right mix, because the levy touches all three. It affects what projects cost, how you buy them, and how you run them through to handover.</a:t>
            </a:r>
          </a:p>
          <a:p>
            <a:endParaRPr/>
          </a:p>
          <a:p>
            <a:r>
              <a:t>So this is a practical session. By the end of it, I want you to know four things: what the levy is, whether it affects your projects, roughly what it will cost, and what you should be doing about it now.</a:t>
            </a:r>
          </a:p>
          <a:p>
            <a:endParaRPr/>
          </a:p>
          <a:p>
            <a:r>
              <a:t>One caveat before we start. This is a general overview, so please take specific advice on your own projects.</a:t>
            </a:r>
          </a:p>
          <a:p>
            <a:endParaRPr/>
          </a:p>
          <a:p>
            <a:r>
              <a:t>[CLICK → Slide 2: What we’ll cover]</a:t>
            </a:r>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We’ll take this in five parts.</a:t>
            </a:r>
          </a:p>
          <a:p>
            <a:endParaRPr/>
          </a:p>
          <a:p>
            <a:r>
              <a:t>First, why the levy exists. It’s a direct consequence of Grenfell and the remediation bill that followed, and that context explains a lot about how it’s been designed.</a:t>
            </a:r>
          </a:p>
          <a:p>
            <a:endParaRPr/>
          </a:p>
          <a:p>
            <a:r>
              <a:t>Second, what the levy is: what it catches, what it doesn’t, and why university halls of residence are caught.</a:t>
            </a:r>
          </a:p>
          <a:p>
            <a:endParaRPr/>
          </a:p>
          <a:p>
            <a:r>
              <a:t>Third, how it works in practice. When it applies, how it’s collected through building control, how it’s calculated, and how you can halve it by building on previously developed land. We’ll look at real North West rates and a worked example.</a:t>
            </a:r>
          </a:p>
          <a:p>
            <a:endParaRPr/>
          </a:p>
          <a:p>
            <a:r>
              <a:t>Fourth, what it means for your projects: viability, procurement, your contracts and your programme.</a:t>
            </a:r>
          </a:p>
          <a:p>
            <a:endParaRPr/>
          </a:p>
          <a:p>
            <a:r>
              <a:t>And finally, the practical challenges you’re likely to face, and a short checklist of what to do next.</a:t>
            </a:r>
          </a:p>
          <a:p>
            <a:endParaRPr/>
          </a:p>
          <a:p>
            <a:r>
              <a:t>Please put questions in the Q and A panel as we go. I’ll pick them up at the end.</a:t>
            </a:r>
          </a:p>
          <a:p>
            <a:endParaRPr/>
          </a:p>
          <a:p>
            <a:r>
              <a:t>[CLICK → Slide 3: Who we are]</a:t>
            </a:r>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First, a word about us.</a:t>
            </a:r>
          </a:p>
          <a:p>
            <a:endParaRPr/>
          </a:p>
          <a:p>
            <a:r>
              <a:t>Weightmans is a national law firm with around seventeen hundred people in ten UK offices. For a North West audience, there’s a nice piece of history: the firm was founded in Liverpool in 1827, and we still have offices in Liverpool and Manchester.</a:t>
            </a:r>
          </a:p>
          <a:p>
            <a:endParaRPr/>
          </a:p>
          <a:p>
            <a:r>
              <a:t>Public sector and education work is core to what we do. We act for universities, colleges and public bodies across the country.</a:t>
            </a:r>
          </a:p>
          <a:p>
            <a:endParaRPr/>
          </a:p>
          <a:p>
            <a:r>
              <a:t>My own team works for estates teams in four areas. Procurement and frameworks: I co-created the CPC National Construction Framework, so I’ve seen procurement from both sides. Contracts: JCT and NEC4, appointments and development agreements. Building safety: the Building Safety Act, the new building control regime, and now the levy. And dispute avoidance.</a:t>
            </a:r>
          </a:p>
          <a:p>
            <a:endParaRPr/>
          </a:p>
          <a:p>
            <a:r>
              <a:t>We see the same issues coming up across institutions of all sizes, from large research-intensive universities to smaller specialist institutions, and I’ll draw on that experience throughout.</a:t>
            </a:r>
          </a:p>
          <a:p>
            <a:endParaRPr/>
          </a:p>
          <a:p>
            <a:r>
              <a:t>I mention those four areas because the levy isn’t just a tax. It cuts across procurement, contracts and building control, and that’s how we’ll look at it today.</a:t>
            </a:r>
          </a:p>
          <a:p>
            <a:endParaRPr/>
          </a:p>
          <a:p>
            <a:r>
              <a:t>[CLICK → Slide 4: Part 1: Why the levy exists]</a:t>
            </a:r>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So, part one. Why does this levy exist at all?</a:t>
            </a:r>
          </a:p>
          <a:p>
            <a:endParaRPr/>
          </a:p>
          <a:p>
            <a:r>
              <a:t>[CLICK → Slide 5: From Grenfell to the levy]</a:t>
            </a:r>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It starts with the Grenfell Tower fire on the fourteenth of June 2017, in which seventy-two people lost their lives. Everything on this timeline follows from that night.</a:t>
            </a:r>
          </a:p>
          <a:p>
            <a:endParaRPr/>
          </a:p>
          <a:p>
            <a:r>
              <a:t>In 2018, Dame Judith Hackitt’s independent review found that the building regulatory system was not fit for purpose. She described an industry where responsibility was unclear, where cost was too often put ahead of safety, and where nobody was clearly accountable for a building being safe once it was handed over.</a:t>
            </a:r>
          </a:p>
          <a:p>
            <a:endParaRPr/>
          </a:p>
          <a:p>
            <a:r>
              <a:t>That led to the Building Safety Act 2022. Most of you will know it for the Building Safety Regulator and the higher-risk building regime. But section 58 of the Act also gives the government power to impose a levy on new buildings. That’s the legal root of today’s subject.</a:t>
            </a:r>
          </a:p>
          <a:p>
            <a:endParaRPr/>
          </a:p>
          <a:p>
            <a:r>
              <a:t>The Act also did something very significant for leaseholders. It largely protected them from the cost of fixing historic safety defects, and pushed that cost up the chain to building owners and developers. That created a very large bill, and a question about who should pay it.</a:t>
            </a:r>
          </a:p>
          <a:p>
            <a:endParaRPr/>
          </a:p>
          <a:p>
            <a:r>
              <a:t>The Act also changed how every building project is run, through new dutyholder roles for clients, designers and contractors, a stronger building control regime, and the golden thread of building information. Many of you will already be living with those changes on your own projects. The levy is the latest piece of the same regime.</a:t>
            </a:r>
          </a:p>
          <a:p>
            <a:endParaRPr/>
          </a:p>
          <a:p>
            <a:r>
              <a:t>In 2024, the Grenfell Tower Inquiry published its final report, and the government published its Remediation Acceleration Plan to speed up the fixing of unsafe buildings. The plan made clear that progress had been too slow, and it set out firmer expectations and deadlines for building owners to get their buildings fixed. All of that needs funding, and that brings us to the levy.</a:t>
            </a:r>
          </a:p>
          <a:p>
            <a:endParaRPr/>
          </a:p>
          <a:p>
            <a:r>
              <a:t>The levy regulations were made in November 2025. They were amended in September 2026 on a number of points, including student accommodation and previously developed land.</a:t>
            </a:r>
          </a:p>
          <a:p>
            <a:endParaRPr/>
          </a:p>
          <a:p>
            <a:r>
              <a:t>And on the first of October 2026, the levy goes live.</a:t>
            </a:r>
          </a:p>
          <a:p>
            <a:endParaRPr/>
          </a:p>
          <a:p>
            <a:r>
              <a:t>[CLICK → Slide 6: Who pays for the fix?]</a:t>
            </a:r>
          </a:p>
        </p:txBody>
      </p:sp>
      <p:sp>
        <p:nvSpPr>
          <p:cNvPr id="4" name="Slide Number Placeholder 3"/>
          <p:cNvSpPr>
            <a:spLocks noGrp="1"/>
          </p:cNvSpPr>
          <p:nvPr>
            <p:ph type="sldNum" sz="quarter" idx="5"/>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The reason for the levy is money. Fixing unsafe buildings is extremely expensive, and the government’s position is that neither leaseholders nor taxpayers should carry that cost.</a:t>
            </a:r>
          </a:p>
          <a:p>
            <a:endParaRPr/>
          </a:p>
          <a:p>
            <a:r>
              <a:t>So the cost is being spread across a number of sources. Leaseholder protections push historic costs up the chain to landlords and developers. The major housebuilders have signed remediation contracts to fix buildings they were involved in. The Residential Property Developer Tax takes four per cent of the profits of the largest residential developers.</a:t>
            </a:r>
          </a:p>
          <a:p>
            <a:endParaRPr/>
          </a:p>
          <a:p>
            <a:r>
              <a:t>And now the levy, which the government says needs to raise three point four billion pounds over roughly ten years. The rates were set to raise around four hundred million pounds a year.</a:t>
            </a:r>
          </a:p>
          <a:p>
            <a:endParaRPr/>
          </a:p>
          <a:p>
            <a:r>
              <a:t>That’s a large sum, and it tells you something about how the regime will be run. The government needs the money, so expect collection to be taken seriously, and don’t expect generous discretion when things go wrong.</a:t>
            </a:r>
          </a:p>
          <a:p>
            <a:endParaRPr/>
          </a:p>
          <a:p>
            <a:r>
              <a:t>Here’s the point that matters for universities. The developer tax is paid by big developers, on their profits. The levy is different. It’s charged on floor area, on every project in scope, whoever builds it and whether or not the scheme makes a profit. A university with charitable status is in the same position as a volume housebuilder.</a:t>
            </a:r>
          </a:p>
          <a:p>
            <a:endParaRPr/>
          </a:p>
          <a:p>
            <a:r>
              <a:t>You may or may not think that’s fair. The government’s reasoning is that the development industry as a whole should pay to clean up its past failures, rather than the individual leaseholder or the general taxpayer. But whatever view you take, that reasoning explains the design: a broad charge on new development that is deliberately hard to avoid.</a:t>
            </a:r>
          </a:p>
          <a:p>
            <a:endParaRPr/>
          </a:p>
          <a:p>
            <a:r>
              <a:t>[CLICK → Slide 7: Part 2: What the levy is]</a:t>
            </a:r>
          </a:p>
        </p:txBody>
      </p:sp>
      <p:sp>
        <p:nvSpPr>
          <p:cNvPr id="4" name="Slide Number Placeholder 3"/>
          <p:cNvSpPr>
            <a:spLocks noGrp="1"/>
          </p:cNvSpPr>
          <p:nvPr>
            <p:ph type="sldNum" sz="quarter" idx="5"/>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That brings us to part two. What exactly is the levy, and what does it catch?</a:t>
            </a:r>
          </a:p>
          <a:p>
            <a:endParaRPr/>
          </a:p>
          <a:p>
            <a:r>
              <a:t>[CLICK → Slide 8: The levy in one sentence]</a:t>
            </a:r>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Here it is in one sentence. The levy is a charge per square metre on new residential buildings in England, paid by the client, and collected through building control.</a:t>
            </a:r>
          </a:p>
          <a:p>
            <a:endParaRPr/>
          </a:p>
          <a:p>
            <a:r>
              <a:t>Three parts of that sentence need unpacking.</a:t>
            </a:r>
          </a:p>
          <a:p>
            <a:endParaRPr/>
          </a:p>
          <a:p>
            <a:r>
              <a:t>First, who pays. It’s the client: the person the building work is being done for. It is not the contractor, and it is not a building control fee. That second point matters. A building control fee pays for a service: checking your plans and inspecting the work. The levy doesn’t pay for anything on your project. It’s a tax, collected alongside building control simply because that’s the one process every new building has to go through. On most university-led projects, the client is the university.</a:t>
            </a:r>
          </a:p>
          <a:p>
            <a:endParaRPr/>
          </a:p>
          <a:p>
            <a:r>
              <a:t>Who the client is depends on how the project is structured. If you procure a new hall under a design and build contract, the university is the client. If a developer builds a hall on its own land and you take nominations, the developer is the client. If you grant a long lease of your land to a partner who builds and operates the hall, the partner is usually the client. We’ll come back to why that matters for negotiations.</a:t>
            </a:r>
          </a:p>
          <a:p>
            <a:endParaRPr/>
          </a:p>
          <a:p>
            <a:r>
              <a:t>Second, how it’s priced. It’s a rate per square metre, which depends on the local authority area, and which is halved on previously developed land.</a:t>
            </a:r>
          </a:p>
          <a:p>
            <a:endParaRPr/>
          </a:p>
          <a:p>
            <a:r>
              <a:t>Third, how it’s collected. Local authorities collect it through the building control process and pass it to central government. And the collection has teeth. If the levy hasn’t been paid, you don’t get your completion certificate.</a:t>
            </a:r>
          </a:p>
          <a:p>
            <a:endParaRPr/>
          </a:p>
          <a:p>
            <a:r>
              <a:t>[CLICK → Slide 9: What’s caught, and what isn’t]</a:t>
            </a:r>
          </a:p>
        </p:txBody>
      </p:sp>
      <p:sp>
        <p:nvSpPr>
          <p:cNvPr id="4" name="Slide Number Placeholder 3"/>
          <p:cNvSpPr>
            <a:spLocks noGrp="1"/>
          </p:cNvSpPr>
          <p:nvPr>
            <p:ph type="sldNum" sz="quarter" idx="5"/>
          </p:nvPr>
        </p:nvSpPr>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So what’s caught?</a:t>
            </a:r>
          </a:p>
          <a:p>
            <a:endParaRPr/>
          </a:p>
          <a:p>
            <a:r>
              <a:t>The levy applies to major residential development. That means ten or more new homes, or thirty or more new bedspaces in purpose-built student accommodation.</a:t>
            </a:r>
          </a:p>
          <a:p>
            <a:endParaRPr/>
          </a:p>
          <a:p>
            <a:r>
              <a:t>Student accommodation is defined by use: a building designed for people on full-time further or higher education courses. It doesn’t matter who owns it.</a:t>
            </a:r>
          </a:p>
          <a:p>
            <a:endParaRPr/>
          </a:p>
          <a:p>
            <a:r>
              <a:t>For student accommodation, the test is bedspaces, not flats. So a scheme of cluster flats and a scheme of studios are counted in the same way: by the number of beds. A block with twenty-five cluster flats of six bedrooms each has a hundred and fifty bedspaces, and is well over the threshold.</a:t>
            </a:r>
          </a:p>
          <a:p>
            <a:endParaRPr/>
          </a:p>
          <a:p>
            <a:r>
              <a:t>Conversions that create new homes or bedspaces are caught too, so converting an old office or teaching building into accommodation counts. And so is staff or key worker housing, if you’re building ten or more homes that aren’t affordable or social housing.</a:t>
            </a:r>
          </a:p>
          <a:p>
            <a:endParaRPr/>
          </a:p>
          <a:p>
            <a:r>
              <a:t>To make that concrete: a new five-hundred-bed hall on campus is caught. So is a project to convert a nineteen-seventies office block into two hundred studio flats for postgraduates. So is a block of twelve flats for visiting academics.</a:t>
            </a:r>
          </a:p>
          <a:p>
            <a:endParaRPr/>
          </a:p>
          <a:p>
            <a:r>
              <a:t>Now, what isn’t caught? And this is good news. Anything non-residential is outside the levy: teaching buildings, labs, libraries, sports facilities and research space. For most estates, that’s the bulk of the capital programme.</a:t>
            </a:r>
          </a:p>
          <a:p>
            <a:endParaRPr/>
          </a:p>
          <a:p>
            <a:r>
              <a:t>Refurbishment is outside it too, unless you’re adding thirty or more beds. And there’s a list of exempt building types, including school boarding accommodation, NHS hospitals, care homes and hotels, as well as social and supported housing.</a:t>
            </a:r>
          </a:p>
          <a:p>
            <a:endParaRPr/>
          </a:p>
          <a:p>
            <a:r>
              <a:t>[CLICK → Slide 10: University halls are not exempt]</a:t>
            </a:r>
          </a:p>
        </p:txBody>
      </p:sp>
      <p:sp>
        <p:nvSpPr>
          <p:cNvPr id="4" name="Slide Number Placeholder 3"/>
          <p:cNvSpPr>
            <a:spLocks noGrp="1"/>
          </p:cNvSpPr>
          <p:nvPr>
            <p:ph type="sldNum" sz="quarter" idx="5"/>
          </p:nvPr>
        </p:nvSpPr>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Which brings me to the headline for this audience. University halls of residence are not exempt.</a:t>
            </a:r>
          </a:p>
          <a:p>
            <a:endParaRPr/>
          </a:p>
          <a:p>
            <a:r>
              <a:t>I hear three assumptions that suggest otherwise, and all three are wrong.</a:t>
            </a:r>
          </a:p>
          <a:p>
            <a:endParaRPr/>
          </a:p>
          <a:p>
            <a:r>
              <a:t>“We’re a charity.” That doesn’t help. The only exempt client is a non-profit registered provider of social housing.</a:t>
            </a:r>
          </a:p>
          <a:p>
            <a:endParaRPr/>
          </a:p>
          <a:p>
            <a:r>
              <a:t>“Educational accommodation is exempt.” Only school accommodation is exempt: boarding provided by a school for its pupils. That doesn’t extend to universities.</a:t>
            </a:r>
          </a:p>
          <a:p>
            <a:endParaRPr/>
          </a:p>
          <a:p>
            <a:r>
              <a:t>“It’s aimed at private developers.” It isn’t. A university-owned hall, a hall built by a private partner under a nomination agreement, and a private scheme near campus are all treated the same way.</a:t>
            </a:r>
          </a:p>
          <a:p>
            <a:endParaRPr/>
          </a:p>
          <a:p>
            <a:r>
              <a:t>And the 2026 amendments tightened the drafting on student accommodation, confirming that it’s counted by bedspaces rather than as homes. So this treatment is deliberate. It isn’t a loophole that will be closed in the universities’ favour.</a:t>
            </a:r>
          </a:p>
          <a:p>
            <a:endParaRPr/>
          </a:p>
          <a:p>
            <a:r>
              <a:t>So if your capital plan includes new halls, extra bedspaces or conversions into student accommodation, the levy is now a project cost.</a:t>
            </a:r>
          </a:p>
          <a:p>
            <a:endParaRPr/>
          </a:p>
          <a:p>
            <a:r>
              <a:t>I’d encourage you to test that against your own pipeline straight after this session. Most institutions I speak to can name their residential projects immediately. The harder question is which of them had a building control application in before the first of October, and which didn’t. That’s the list that matters.</a:t>
            </a:r>
          </a:p>
          <a:p>
            <a:endParaRPr/>
          </a:p>
          <a:p>
            <a:r>
              <a:t>[CLICK → Slide 11: Part 3: How it works]</a:t>
            </a:r>
          </a:p>
        </p:txBody>
      </p:sp>
      <p:sp>
        <p:nvSpPr>
          <p:cNvPr id="4" name="Slide Number Placeholder 3"/>
          <p:cNvSpPr>
            <a:spLocks noGrp="1"/>
          </p:cNvSpPr>
          <p:nvPr>
            <p:ph type="sldNum" sz="quarter" idx="5"/>
          </p:nvPr>
        </p:nvSpPr>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Part three: how it works in practice. We’ll take it in four steps: when it applies, how it’s collected, how it’s calculated, and how to access the reduced rate.</a:t>
            </a:r>
          </a:p>
          <a:p>
            <a:endParaRPr/>
          </a:p>
          <a:p>
            <a:r>
              <a:t>[CLICK → Slide 12: When it applies]</a:t>
            </a:r>
          </a:p>
        </p:txBody>
      </p:sp>
      <p:sp>
        <p:nvSpPr>
          <p:cNvPr id="4" name="Slide Number Placeholder 3"/>
          <p:cNvSpPr>
            <a:spLocks noGrp="1"/>
          </p:cNvSpPr>
          <p:nvPr>
            <p:ph type="sldNum" sz="quarter" idx="5"/>
          </p:nvPr>
        </p:nvSpPr>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The trigger is the date of the building control application. Not planning permission, not contract signature, and not start on site.</a:t>
            </a:r>
          </a:p>
          <a:p>
            <a:endParaRPr/>
          </a:p>
          <a:p>
            <a:r>
              <a:t>If the building control application was made before the first of October 2026, there’s no levy. That includes later variations and commencement notices that relate back to that application.</a:t>
            </a:r>
          </a:p>
          <a:p>
            <a:endParaRPr/>
          </a:p>
          <a:p>
            <a:r>
              <a:t>If the application is made on or after the first of October, the levy applies.</a:t>
            </a:r>
          </a:p>
          <a:p>
            <a:endParaRPr/>
          </a:p>
          <a:p>
            <a:r>
              <a:t>One trap to watch. If an application made before the deadline was rejected, and is then resubmitted on or after the first of October, the resubmitted application is caught.</a:t>
            </a:r>
          </a:p>
          <a:p>
            <a:endParaRPr/>
          </a:p>
          <a:p>
            <a:r>
              <a:t>So from now on, for any new project, treat the levy as an ordinary, known cost, in the same way as planning obligations or building control fees.</a:t>
            </a:r>
          </a:p>
          <a:p>
            <a:endParaRPr/>
          </a:p>
          <a:p>
            <a:r>
              <a:t>[OPTIONAL] Let me give you three quick examples.</a:t>
            </a:r>
          </a:p>
          <a:p>
            <a:endParaRPr/>
          </a:p>
          <a:p>
            <a:r>
              <a:t>[OPTIONAL] Project A is a new hall whose building control application went in, properly, in September. It’s outside the levy, even though work won’t start until next year.</a:t>
            </a:r>
          </a:p>
          <a:p>
            <a:endParaRPr/>
          </a:p>
          <a:p>
            <a:r>
              <a:t>[OPTIONAL] Project B also submitted in September, but the design has since changed substantially: an extra floor and a different layout. If that means a fresh application is needed, rather than a variation, Project B may well be back inside the levy.</a:t>
            </a:r>
          </a:p>
          <a:p>
            <a:endParaRPr/>
          </a:p>
          <a:p>
            <a:r>
              <a:t>[OPTIONAL] Project C is still at feasibility stage. It’s inside the levy, and the cost should go into the cost plan now.</a:t>
            </a:r>
          </a:p>
          <a:p>
            <a:endParaRPr/>
          </a:p>
          <a:p>
            <a:r>
              <a:t>So if you rushed an application in before the deadline, keep a close eye on design changes. And for everything else, treat the levy as a known cost from day one.</a:t>
            </a:r>
          </a:p>
          <a:p>
            <a:endParaRPr/>
          </a:p>
          <a:p>
            <a:r>
              <a:t>A practical tip: for every live project, record the building control application date and reference number somewhere central. When the question comes, and it will, from your finance team, your auditors or your contractor, you’ll have the answer immediately.</a:t>
            </a:r>
          </a:p>
          <a:p>
            <a:endParaRPr/>
          </a:p>
          <a:p>
            <a:r>
              <a:t>[CLICK → Slide 13: How it’s collected]</a:t>
            </a:r>
          </a:p>
        </p:txBody>
      </p:sp>
      <p:sp>
        <p:nvSpPr>
          <p:cNvPr id="4" name="Slide Number Placeholder 3"/>
          <p:cNvSpPr>
            <a:spLocks noGrp="1"/>
          </p:cNvSpPr>
          <p:nvPr>
            <p:ph type="sldNum" sz="quarter" idx="5"/>
          </p:nvPr>
        </p:nvSpPr>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The levy is collected through building control, because every new building has to go through it. There are six steps.</a:t>
            </a:r>
          </a:p>
          <a:p>
            <a:endParaRPr/>
          </a:p>
          <a:p>
            <a:r>
              <a:t>One. You make your building control application, with some preliminary levy information.</a:t>
            </a:r>
          </a:p>
          <a:p>
            <a:endParaRPr/>
          </a:p>
          <a:p>
            <a:r>
              <a:t>Two. At commencement, you give the detailed information: your floor areas, and your evidence if you’re claiming the reduced rate.</a:t>
            </a:r>
          </a:p>
          <a:p>
            <a:endParaRPr/>
          </a:p>
          <a:p>
            <a:r>
              <a:t>Three. The local authority assesses it. It has five weeks, or eight if it decides to spot-check your information. And spot-checks aren’t rare: authorities have to check at least one in ten of the submissions they receive.</a:t>
            </a:r>
          </a:p>
          <a:p>
            <a:endParaRPr/>
          </a:p>
          <a:p>
            <a:r>
              <a:t>Four. It issues a liability notice saying how much you owe, or a notice confirming there’s nothing to pay.</a:t>
            </a:r>
          </a:p>
          <a:p>
            <a:endParaRPr/>
          </a:p>
          <a:p>
            <a:r>
              <a:t>Five. You pay, at any point before completion. The authority issues a payment certificate, normally within two weeks.</a:t>
            </a:r>
          </a:p>
          <a:p>
            <a:endParaRPr/>
          </a:p>
          <a:p>
            <a:r>
              <a:t>Six. Only then can your completion certificate be issued.</a:t>
            </a:r>
          </a:p>
          <a:p>
            <a:endParaRPr/>
          </a:p>
          <a:p>
            <a:r>
              <a:t>What if you get the information wrong? If the local authority spot-checks and finds a mistake, it can correct its decision and issue a revised liability notice. Equally, if your design changes after commencement and the floor area goes up or down, you’ll need to update the information. So this isn’t a one-off form. It needs to stay accurate throughout the project.</a:t>
            </a:r>
          </a:p>
          <a:p>
            <a:endParaRPr/>
          </a:p>
          <a:p>
            <a:r>
              <a:t>A note on timing. Those five or eight weeks run in the background while you’re building, so they shouldn’t delay the start on site. The risk comes at the end, which we’ll come back to.</a:t>
            </a:r>
          </a:p>
          <a:p>
            <a:endParaRPr/>
          </a:p>
          <a:p>
            <a:r>
              <a:t>That applies whichever building control route you use: the local authority, a registered approver, or the Building Safety Regulator for higher-risk buildings. The local authority collects the levy in every case.</a:t>
            </a:r>
          </a:p>
          <a:p>
            <a:endParaRPr/>
          </a:p>
          <a:p>
            <a:r>
              <a:t>Many halls will be higher-risk buildings: at least eighteen metres or seven storeys high, with two or more residential units. For those, the Building Safety Regulator is your building control authority. If you use staged applications with the Regulator, the levy for the whole of that staged application must be paid before a completion certificate can be issued for any part of it. That needs thinking about at the start, alongside your Gateway 2 strategy.</a:t>
            </a:r>
          </a:p>
          <a:p>
            <a:endParaRPr/>
          </a:p>
          <a:p>
            <a:r>
              <a:t>And one practical point. If your contractor submits the building control application for you, the client still has to sign a statement confirming the levy information is accurate. So the university still signs off the numbers.</a:t>
            </a:r>
          </a:p>
          <a:p>
            <a:endParaRPr/>
          </a:p>
          <a:p>
            <a:r>
              <a:t>[CLICK → Slide 14: How it’s calculated]</a:t>
            </a:r>
          </a:p>
        </p:txBody>
      </p:sp>
      <p:sp>
        <p:nvSpPr>
          <p:cNvPr id="4" name="Slide Number Placeholder 3"/>
          <p:cNvSpPr>
            <a:spLocks noGrp="1"/>
          </p:cNvSpPr>
          <p:nvPr>
            <p:ph type="sldNum" sz="quarter" idx="5"/>
          </p:nvPr>
        </p:nvSpPr>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The calculation is simple. It’s three numbers multiplied together.</a:t>
            </a:r>
          </a:p>
          <a:p>
            <a:endParaRPr/>
          </a:p>
          <a:p>
            <a:r>
              <a:t>First, the chargeable floor area. That’s the gross internal area in square metres, measured to the RICS Code. For student accommodation, it’s the bedspace accommodation plus the communal areas residents use.</a:t>
            </a:r>
          </a:p>
          <a:p>
            <a:endParaRPr/>
          </a:p>
          <a:p>
            <a:r>
              <a:t>Second, the rate for your local authority area. Every area in England has its own rate, set in the regulations and weighted by local house prices.</a:t>
            </a:r>
          </a:p>
          <a:p>
            <a:endParaRPr/>
          </a:p>
          <a:p>
            <a:r>
              <a:t>Third, if the site is previously developed land, you pay half.</a:t>
            </a:r>
          </a:p>
          <a:p>
            <a:endParaRPr/>
          </a:p>
          <a:p>
            <a:r>
              <a:t>Floor area, times the local rate, halved on brownfield land. That’s the whole calculation.</a:t>
            </a:r>
          </a:p>
          <a:p>
            <a:endParaRPr/>
          </a:p>
          <a:p>
            <a:r>
              <a:t>A simple example. One thousand square metres of student accommodation in Manchester, at twenty-eight pounds forty-four a square metre, gives a levy of twenty-eight thousand four hundred and forty pounds. If the site is previously developed land, it’s half that: fourteen thousand two hundred and twenty pounds. Scale that up to a real scheme and you get the numbers we’ll see in a moment.</a:t>
            </a:r>
          </a:p>
          <a:p>
            <a:endParaRPr/>
          </a:p>
          <a:p>
            <a:r>
              <a:t>If the building is mixed use, say with teaching space or a café on the ground floor, only the residential part is charged. Shared communal space is split according to who uses it.</a:t>
            </a:r>
          </a:p>
          <a:p>
            <a:endParaRPr/>
          </a:p>
          <a:p>
            <a:r>
              <a:t>In practice, the figure comes from your design team’s measured areas. So make sure your architect or cost consultant knows early that they’ll need a levy-ready area schedule at commencement: the residential floor area, the resident communal areas, and anything shared with non-residential uses, all shown separately.</a:t>
            </a:r>
          </a:p>
          <a:p>
            <a:endParaRPr/>
          </a:p>
          <a:p>
            <a:r>
              <a:t>[CLICK → Slide 15: What it costs in the North West]</a:t>
            </a:r>
          </a:p>
        </p:txBody>
      </p:sp>
      <p:sp>
        <p:nvSpPr>
          <p:cNvPr id="4" name="Slide Number Placeholder 3"/>
          <p:cNvSpPr>
            <a:spLocks noGrp="1"/>
          </p:cNvSpPr>
          <p:nvPr>
            <p:ph type="sldNum" sz="quarter" idx="5"/>
          </p:nvPr>
        </p:nvSpPr>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Here are the standard rates for a selection of North West authorities, per square metre.</a:t>
            </a:r>
          </a:p>
          <a:p>
            <a:endParaRPr/>
          </a:p>
          <a:p>
            <a:r>
              <a:t>Trafford is the highest in the region at about forty pounds. Stockport and Salford are about thirty, and Manchester is twenty-eight pounds forty-four.</a:t>
            </a:r>
          </a:p>
          <a:p>
            <a:endParaRPr/>
          </a:p>
          <a:p>
            <a:r>
              <a:t>Liverpool is twenty-one pounds sixty-one, Lancaster twenty pounds forty-four, Preston fifteen pounds nineteen, and Cumberland fourteen pounds sixty-three.</a:t>
            </a:r>
          </a:p>
          <a:p>
            <a:endParaRPr/>
          </a:p>
          <a:p>
            <a:r>
              <a:t>Those three authorities, Manchester, Liverpool and Lancaster, are highlighted because we’ll use them in the worked example shortly.</a:t>
            </a:r>
          </a:p>
          <a:p>
            <a:endParaRPr/>
          </a:p>
          <a:p>
            <a:r>
              <a:t>For comparison, the highest rate in England is Kensington and Chelsea, at just over one hundred pounds. The lowest is County Durham, at twelve pounds seventy.</a:t>
            </a:r>
          </a:p>
          <a:p>
            <a:endParaRPr/>
          </a:p>
          <a:p>
            <a:r>
              <a:t>So the North West sits at the lower to middle end of the range. If you’re in Preston, Carlisle or much of Lancashire and Cumbria, the rates are among the lowest in the country. Around Manchester and Cheshire, they’re noticeably higher. But on a large scheme, even twenty pounds a square metre adds up quickly.</a:t>
            </a:r>
          </a:p>
          <a:p>
            <a:endParaRPr/>
          </a:p>
          <a:p>
            <a:r>
              <a:t>So if your institution has more than one campus, or is choosing between sites, the levy won’t be the same everywhere. On a large scheme, the difference between a Preston rate and a Trafford rate is significant, although it will rarely be the deciding factor on where to build.</a:t>
            </a:r>
          </a:p>
          <a:p>
            <a:endParaRPr/>
          </a:p>
          <a:p>
            <a:r>
              <a:t>And remember, you halve all of these figures on previously developed land, which is the next slide.</a:t>
            </a:r>
          </a:p>
          <a:p>
            <a:endParaRPr/>
          </a:p>
          <a:p>
            <a:r>
              <a:t>[CLICK → Slide 16: Halving the bill: previously developed land]</a:t>
            </a:r>
          </a:p>
        </p:txBody>
      </p:sp>
      <p:sp>
        <p:nvSpPr>
          <p:cNvPr id="4" name="Slide Number Placeholder 3"/>
          <p:cNvSpPr>
            <a:spLocks noGrp="1"/>
          </p:cNvSpPr>
          <p:nvPr>
            <p:ph type="sldNum" sz="quarter" idx="5"/>
          </p:nvPr>
        </p:nvSpPr>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You get the reduced rate in one of two ways.</a:t>
            </a:r>
          </a:p>
          <a:p>
            <a:endParaRPr/>
          </a:p>
          <a:p>
            <a:r>
              <a:t>The first is if at least seventy-five per cent of the land inside the planning red line is previously developed. The second is if the scheme has planning permission through permitted development rights, such as some office-to-residential conversions. Those qualify automatically.</a:t>
            </a:r>
          </a:p>
          <a:p>
            <a:endParaRPr/>
          </a:p>
          <a:p>
            <a:r>
              <a:t>Previously developed land broadly means land that has had a permanent building on it, together with its curtilage. The 2026 amendments confirmed that areas of man-made materials, such as hard surfaces, count, but wholly underground buildings and unlawful development don’t.</a:t>
            </a:r>
          </a:p>
          <a:p>
            <a:endParaRPr/>
          </a:p>
          <a:p>
            <a:r>
              <a:t>On a campus, that creates a real planning question. Old buildings, car parks and service yards are likely to count. Playing fields, lawns, parkland and farmland are not.</a:t>
            </a:r>
          </a:p>
          <a:p>
            <a:endParaRPr/>
          </a:p>
          <a:p>
            <a:r>
              <a:t>Look at the example on the slide. It’s the same hall on the same site, but with two different red lines. Draw the red line tightly and eighty per cent of the site is previously developed, so you pay half. Draw it generously, to take in a playing field for landscaping and drainage, and it drops to sixty per cent, so you pay the full rate.</a:t>
            </a:r>
          </a:p>
          <a:p>
            <a:endParaRPr/>
          </a:p>
          <a:p>
            <a:r>
              <a:t>On the Manchester numbers you’ll see in a moment, that single decision about where to draw the red line is worth more than two hundred thousand pounds. Of course, the red line has to reflect the real development and satisfy the planners. But where there’s a genuine choice, the levy is now a factor.</a:t>
            </a:r>
          </a:p>
          <a:p>
            <a:endParaRPr/>
          </a:p>
          <a:p>
            <a:r>
              <a:t>So get your planning consultant and your cost consultant talking before the red line is fixed. And gather your evidence early: historic maps, aerial photos and planning history. The local authority can spot-check your claim.</a:t>
            </a:r>
          </a:p>
          <a:p>
            <a:endParaRPr/>
          </a:p>
          <a:p>
            <a:r>
              <a:t>[OPTIONAL] I’d suggest putting together a short evidence pack for each site: a plan of the red line with the developed areas shaded, a calculation of the percentage, and the maps and photos that support it. Many universities will have this information in their estates records already. Pulling it together at the start takes a few days. Trying to find it after a spot-check, against the clock, is much harder.</a:t>
            </a:r>
          </a:p>
          <a:p>
            <a:endParaRPr/>
          </a:p>
          <a:p>
            <a:r>
              <a:t>[CLICK → Slide 17: A worked example]</a:t>
            </a:r>
          </a:p>
        </p:txBody>
      </p:sp>
      <p:sp>
        <p:nvSpPr>
          <p:cNvPr id="4" name="Slide Number Placeholder 3"/>
          <p:cNvSpPr>
            <a:spLocks noGrp="1"/>
          </p:cNvSpPr>
          <p:nvPr>
            <p:ph type="sldNum" sz="quarter" idx="5"/>
          </p:nvPr>
        </p:nvSpPr>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Let’s put some numbers on it. These are illustrations, and I’ve assumed about twenty-five square metres of chargeable floor area per bed.</a:t>
            </a:r>
          </a:p>
          <a:p>
            <a:endParaRPr/>
          </a:p>
          <a:p>
            <a:r>
              <a:t>A six-hundred-bed scheme in Manchester is about fifteen thousand square metres. At the standard rate, the levy is about four hundred and twenty-seven thousand pounds. On previously developed land, it’s about two hundred and thirteen thousand.</a:t>
            </a:r>
          </a:p>
          <a:p>
            <a:endParaRPr/>
          </a:p>
          <a:p>
            <a:r>
              <a:t>An eight-hundred-bed scheme in Liverpool is about twenty thousand square metres. That’s roughly four hundred and thirty-two thousand pounds at the standard rate, or two hundred and sixteen thousand on brownfield.</a:t>
            </a:r>
          </a:p>
          <a:p>
            <a:endParaRPr/>
          </a:p>
          <a:p>
            <a:r>
              <a:t>A four-hundred-bed scheme in Lancaster is ten thousand square metres. That’s about two hundred and four thousand pounds, or one hundred and two thousand on brownfield.</a:t>
            </a:r>
          </a:p>
          <a:p>
            <a:endParaRPr/>
          </a:p>
          <a:p>
            <a:r>
              <a:t>Two things stand out. First, the brownfield discount is worth a six-figure sum on every one of these schemes, so it’s worth getting right. Second, per bed, you’re looking at roughly two hundred and fifty to seven hundred pounds in the North West. That alone won’t sink a well-structured scheme, but it adds to costs that have already risen sharply.</a:t>
            </a:r>
          </a:p>
          <a:p>
            <a:endParaRPr/>
          </a:p>
          <a:p>
            <a:r>
              <a:t>To put that in context, student rents vary a great deal, but the levy is a small fraction of a single year’s rent for one room, and it’s paid once, not every year. It’s a real cost, but not, on its own, a reason to stop a good project. Where it bites is on marginal schemes, where the numbers were already tight.</a:t>
            </a:r>
          </a:p>
          <a:p>
            <a:endParaRPr/>
          </a:p>
          <a:p>
            <a:r>
              <a:t>[CLICK → Slide 18: Part 4: What it means for your projects]</a:t>
            </a:r>
          </a:p>
        </p:txBody>
      </p:sp>
      <p:sp>
        <p:nvSpPr>
          <p:cNvPr id="4" name="Slide Number Placeholder 3"/>
          <p:cNvSpPr>
            <a:spLocks noGrp="1"/>
          </p:cNvSpPr>
          <p:nvPr>
            <p:ph type="sldNum" sz="quarter" idx="5"/>
          </p:nvPr>
        </p:nvSpPr>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So that’s how the levy works. Part four is what it means for your projects: cost, procurement, contracts and programme.</a:t>
            </a:r>
          </a:p>
          <a:p>
            <a:endParaRPr/>
          </a:p>
          <a:p>
            <a:r>
              <a:t>[CLICK → Slide 19: Three common scenarios]</a:t>
            </a:r>
          </a:p>
        </p:txBody>
      </p:sp>
      <p:sp>
        <p:nvSpPr>
          <p:cNvPr id="4" name="Slide Number Placeholder 3"/>
          <p:cNvSpPr>
            <a:spLocks noGrp="1"/>
          </p:cNvSpPr>
          <p:nvPr>
            <p:ph type="sldNum" sz="quarter" idx="5"/>
          </p:nvPr>
        </p:nvSpPr>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Let’s start by applying everything we’ve covered to three situations you’re likely to recognise.</a:t>
            </a:r>
          </a:p>
          <a:p>
            <a:endParaRPr/>
          </a:p>
          <a:p>
            <a:r>
              <a:t>Scenario one: a university-led hall on campus. The university procures a four-hundred-bed hall on its own land under a design and build contract. The levy applies, because it has well over thirty bedspaces. The university is the client, so the university pays. The actions are to put the levy in the cost plan, test the site against the brownfield threshold, and make sure the contract deals with practical completion.</a:t>
            </a:r>
          </a:p>
          <a:p>
            <a:endParaRPr/>
          </a:p>
          <a:p>
            <a:r>
              <a:t>Scenario two: a partner-delivered hall. A private developer builds a six-hundred-bed hall on its own land near campus, and the university takes nominations. The levy applies. Legally, the developer is the client and pays. But commercially, the developer will want to recover it, so the actions are to raise it early in the negotiation and to be clear in the nomination agreement about who carries it.</a:t>
            </a:r>
          </a:p>
          <a:p>
            <a:endParaRPr/>
          </a:p>
          <a:p>
            <a:r>
              <a:t>Scenario three: refurbishing or converting existing buildings. Re-cladding or refurbishing an existing hall, with no new bedspaces, is outside the levy. Converting a redundant office building into two hundred studios is inside it. But if that conversion uses permitted development rights, it automatically qualifies for the reduced rate.</a:t>
            </a:r>
          </a:p>
          <a:p>
            <a:endParaRPr/>
          </a:p>
          <a:p>
            <a:r>
              <a:t>[OPTIONAL] There’s a fourth variation worth mentioning briefly: joint ventures, where the university and a partner develop together through a jointly owned company. There, the company will usually be the client, so the levy will fall on the joint venture, and the question becomes how the partners share it. That needs to be settled in the joint venture agreement, not left to be argued about later.</a:t>
            </a:r>
          </a:p>
          <a:p>
            <a:endParaRPr/>
          </a:p>
          <a:p>
            <a:r>
              <a:t>Those scenarios cover most of what estates teams will see. With that in mind, let’s look at cost.</a:t>
            </a:r>
          </a:p>
          <a:p>
            <a:endParaRPr/>
          </a:p>
          <a:p>
            <a:r>
              <a:t>[CLICK → Slide 20: Cost and viability]</a:t>
            </a:r>
          </a:p>
        </p:txBody>
      </p:sp>
      <p:sp>
        <p:nvSpPr>
          <p:cNvPr id="4" name="Slide Number Placeholder 3"/>
          <p:cNvSpPr>
            <a:spLocks noGrp="1"/>
          </p:cNvSpPr>
          <p:nvPr>
            <p:ph type="sldNum" sz="quarter" idx="5"/>
          </p:nvPr>
        </p:nvSpPr>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The levy is an extra, unavoidable cash cost, and it has to be paid before completion.</a:t>
            </a:r>
          </a:p>
          <a:p>
            <a:endParaRPr/>
          </a:p>
          <a:p>
            <a:r>
              <a:t>It also lands on top of pressures you already know: the cost and time of the higher-risk building regime, construction inflation, finance costs, and the financial pressure across the sector.</a:t>
            </a:r>
          </a:p>
          <a:p>
            <a:endParaRPr/>
          </a:p>
          <a:p>
            <a:r>
              <a:t>It will show up in four places.</a:t>
            </a:r>
          </a:p>
          <a:p>
            <a:endParaRPr/>
          </a:p>
          <a:p>
            <a:r>
              <a:t>In your cost plans. It should be a separate, visible line, not hidden in contingency. And think about timing as well as amount. The levy is paid towards the end of the project, so it needs to be in your cash flow at the right point, not spread evenly across the programme.</a:t>
            </a:r>
          </a:p>
          <a:p>
            <a:endParaRPr/>
          </a:p>
          <a:p>
            <a:r>
              <a:t>In your business cases. Any paper to council or an investment committee for a new residential scheme should show the levy expressly.</a:t>
            </a:r>
          </a:p>
          <a:p>
            <a:endParaRPr/>
          </a:p>
          <a:p>
            <a:r>
              <a:t>In partnership deals. If a private partner is delivering accommodation for you, expect them to try to pass the cost on through rents, nomination fees or lease terms. That’s a point to negotiate, not a given.</a:t>
            </a:r>
          </a:p>
          <a:p>
            <a:endParaRPr/>
          </a:p>
          <a:p>
            <a:r>
              <a:t>And in rents. Per bed, the levy is a small fraction of one year’s rent. But with student affordability under scrutiny, every cost counts.</a:t>
            </a:r>
          </a:p>
          <a:p>
            <a:endParaRPr/>
          </a:p>
          <a:p>
            <a:r>
              <a:t>[OPTIONAL] Let me give you an example of how that negotiation might look. A private partner is building a six-hundred-bed hall for you in Manchester under a nomination agreement. The levy is about four hundred and twenty-seven thousand pounds. If the partner is the client, the levy is legally theirs. But they may ask for a higher nomination rate to recover it, or ask you to contribute. Neither is automatic. It depends on the deal, and on who raised the issue first. The institutions that come out best are the ones that raise it early, before prices are agreed.</a:t>
            </a:r>
          </a:p>
          <a:p>
            <a:endParaRPr/>
          </a:p>
          <a:p>
            <a:r>
              <a:t>The message is simple: price it early, show it clearly, and decide deliberately who pays.</a:t>
            </a:r>
          </a:p>
          <a:p>
            <a:endParaRPr/>
          </a:p>
          <a:p>
            <a:r>
              <a:t>[CLICK → Slide 21: Procurement and contracts: five questions]</a:t>
            </a:r>
          </a:p>
        </p:txBody>
      </p:sp>
      <p:sp>
        <p:nvSpPr>
          <p:cNvPr id="4" name="Slide Number Placeholder 3"/>
          <p:cNvSpPr>
            <a:spLocks noGrp="1"/>
          </p:cNvSpPr>
          <p:nvPr>
            <p:ph type="sldNum" sz="quarter" idx="5"/>
          </p:nvPr>
        </p:nvSpPr>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For procurement and estates colleagues, here are five questions to answer on every project the levy affects.</a:t>
            </a:r>
          </a:p>
          <a:p>
            <a:endParaRPr/>
          </a:p>
          <a:p>
            <a:r>
              <a:t>One. Who is the client? The levy is paid by the client for building control purposes. On a traditional or design and build project, that’s the university. On a development agreement, it may well be the developer. Know which before you go to market.</a:t>
            </a:r>
          </a:p>
          <a:p>
            <a:endParaRPr/>
          </a:p>
          <a:p>
            <a:r>
              <a:t>Two. Is it in the tender? If you want bidders or partners to carry the levy, say so and give them a line to price it. If you’re keeping it, say that. Silence produces disputes. That applies to framework call-offs too, because framework terms written before the levy was finalised may say nothing about it.</a:t>
            </a:r>
          </a:p>
          <a:p>
            <a:endParaRPr/>
          </a:p>
          <a:p>
            <a:r>
              <a:t>You’re now running these procurements under the Procurement Act 2023, which puts real weight on being transparent about what you’re buying and on what terms. A clear, consistent treatment of the levy across your tender documents helps you avoid clarification questions and challenges later.</a:t>
            </a:r>
          </a:p>
          <a:p>
            <a:endParaRPr/>
          </a:p>
          <a:p>
            <a:r>
              <a:t>There’s also an evaluation point. If some bidders include the levy in their price and others don’t, you’re not comparing like with like. The simplest way to avoid that is to tell bidders exactly how to treat it, or to take it out of the price competition altogether and deal with it separately.</a:t>
            </a:r>
          </a:p>
          <a:p>
            <a:endParaRPr/>
          </a:p>
          <a:p>
            <a:r>
              <a:t>Three. Do your contracts deal with it? The levy isn’t a building control fee, so a general clause making the contractor pay “all fees and charges” may not cover it. Deal with it expressly. And look at your consultant appointments too: somebody has to prepare the levy information, the measured areas and the brownfield evidence. Make sure that sits clearly in someone’s scope of services, rather than falling between the architect and the cost consultant.</a:t>
            </a:r>
          </a:p>
          <a:p>
            <a:endParaRPr/>
          </a:p>
          <a:p>
            <a:r>
              <a:t>And don’t expect a change in law clause to help anyone. For contracts entered into now, the levy is a known cost, not a change.</a:t>
            </a:r>
          </a:p>
          <a:p>
            <a:endParaRPr/>
          </a:p>
          <a:p>
            <a:r>
              <a:t>Four. What do your development agreements say? Who pays, when, what happens if the liability notice is higher than expected, and who provides the information the local authority needs?</a:t>
            </a:r>
          </a:p>
          <a:p>
            <a:endParaRPr/>
          </a:p>
          <a:p>
            <a:r>
              <a:t>And five, the one I’d underline: practical completion. Many university contracts make a building control completion certificate a condition of practical completion. But that certificate can’t be issued until the levy is paid, and paying it is the client’s job. So if the university hasn’t paid, the contractor can’t reach completion, and that’s a delay caused by the employer. Under JCT or NEC4, that is likely to mean extra time and money for the contractor. So pay early.</a:t>
            </a:r>
          </a:p>
          <a:p>
            <a:endParaRPr/>
          </a:p>
          <a:p>
            <a:r>
              <a:t>[CLICK → Slide 22: No levy certificate, no students]</a:t>
            </a:r>
          </a:p>
        </p:txBody>
      </p:sp>
      <p:sp>
        <p:nvSpPr>
          <p:cNvPr id="4" name="Slide Number Placeholder 3"/>
          <p:cNvSpPr>
            <a:spLocks noGrp="1"/>
          </p:cNvSpPr>
          <p:nvPr>
            <p:ph type="sldNum" sz="quarter" idx="5"/>
          </p:nvPr>
        </p:nvSpPr>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That brings me to the risk that matters most in our sector.</a:t>
            </a:r>
          </a:p>
          <a:p>
            <a:endParaRPr/>
          </a:p>
          <a:p>
            <a:r>
              <a:t>No levy certificate means no completion certificate. For a higher-risk building, you cannot lawfully occupy without one. For any building, occupying without one is a risk your insurers, funders and governors won’t accept. And in any event, the levy must be paid before completion or first occupation, whichever comes first.</a:t>
            </a:r>
          </a:p>
          <a:p>
            <a:endParaRPr/>
          </a:p>
          <a:p>
            <a:r>
              <a:t>In practice, no certificate means no students in September.</a:t>
            </a:r>
          </a:p>
          <a:p>
            <a:endParaRPr/>
          </a:p>
          <a:p>
            <a:r>
              <a:t>It’s worth dwelling on this, because it’s the point where the levy stops being a finance issue and becomes an operational one.</a:t>
            </a:r>
          </a:p>
          <a:p>
            <a:endParaRPr/>
          </a:p>
          <a:p>
            <a:r>
              <a:t>For most developers, a few weeks’ delay at the end of a project is expensive. For a university hall that’s been let for the start of the academic year, it’s a crisis: emergency accommodation, compensation, reputational damage and probably a dispute.</a:t>
            </a:r>
          </a:p>
          <a:p>
            <a:endParaRPr/>
          </a:p>
          <a:p>
            <a:r>
              <a:t>So work backwards from your occupation date. Submit accurate levy information at commencement. Allow up to eight weeks for assessment if there’s a spot-check. Pay well before completion, and allow up to two weeks for the payment certificate. Don’t let a query about floor areas surface in August.</a:t>
            </a:r>
          </a:p>
          <a:p>
            <a:endParaRPr/>
          </a:p>
          <a:p>
            <a:r>
              <a:t>I’d also suggest adding the levy to your project risk register, with a named owner and a date by which the payment certificate must be in hand. It’s a small step, but it makes sure the issue is looked at regularly rather than remembered at the last minute.</a:t>
            </a:r>
          </a:p>
          <a:p>
            <a:endParaRPr/>
          </a:p>
          <a:p>
            <a:r>
              <a:t>Here’s what that looks like for a hall due to open in mid-September. You’d want your handover in late August at the latest. The payment certificate needs to be in hand before that, so pay by early August. And you want the liability notice well before then, which means your levy information needs to be accurate when you commence, typically eighteen months or more earlier. That’s where this is won or lost: at commencement, not at handover.</a:t>
            </a:r>
          </a:p>
          <a:p>
            <a:endParaRPr/>
          </a:p>
          <a:p>
            <a:r>
              <a:t>[CLICK → Slide 23: Part 5: Challenges and next steps]</a:t>
            </a:r>
          </a:p>
        </p:txBody>
      </p:sp>
      <p:sp>
        <p:nvSpPr>
          <p:cNvPr id="4" name="Slide Number Placeholder 3"/>
          <p:cNvSpPr>
            <a:spLocks noGrp="1"/>
          </p:cNvSpPr>
          <p:nvPr>
            <p:ph type="sldNum" sz="quarter" idx="5"/>
          </p:nvPr>
        </p:nvSpPr>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Part five: the practical challenges, and what to do next.</a:t>
            </a:r>
          </a:p>
          <a:p>
            <a:endParaRPr/>
          </a:p>
          <a:p>
            <a:r>
              <a:t>[CLICK → Slide 24: Practical challenges]</a:t>
            </a:r>
          </a:p>
        </p:txBody>
      </p:sp>
      <p:sp>
        <p:nvSpPr>
          <p:cNvPr id="4" name="Slide Number Placeholder 3"/>
          <p:cNvSpPr>
            <a:spLocks noGrp="1"/>
          </p:cNvSpPr>
          <p:nvPr>
            <p:ph type="sldNum" sz="quarter" idx="5"/>
          </p:nvPr>
        </p:nvSpPr>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I’d highlight six practical challenges.</a:t>
            </a:r>
          </a:p>
          <a:p>
            <a:endParaRPr/>
          </a:p>
          <a:p>
            <a:r>
              <a:t>First, measurement. Everything depends on accurate floor areas, measured to the RICS Code and ready at commencement. Treat them with the same care as anything else you certify.</a:t>
            </a:r>
          </a:p>
          <a:p>
            <a:endParaRPr/>
          </a:p>
          <a:p>
            <a:r>
              <a:t>Second, mixed-use buildings. Where accommodation sits above teaching space or a café, splitting the shared space between residential and non-residential use will be debated.</a:t>
            </a:r>
          </a:p>
          <a:p>
            <a:endParaRPr/>
          </a:p>
          <a:p>
            <a:r>
              <a:t>Third, phasing. The thirty-bed threshold is tested across the whole development, so splitting a scheme into small phases won’t avoid it. But how you structure your building control applications affects when you pay. One application for several phases may mean paying for all of them before you can complete the first.</a:t>
            </a:r>
          </a:p>
          <a:p>
            <a:endParaRPr/>
          </a:p>
          <a:p>
            <a:r>
              <a:t>[OPTIONAL] For example, imagine a two-phase scheme of five hundred beds, with phase one opening a year before phase two. If both phases are in one building control application, you may have to pay the levy for all five hundred beds before phase one can be completed. Separate or staged applications could let you pay for each phase as it completes. That’s a decision to take at the very start, with your building control adviser.</a:t>
            </a:r>
          </a:p>
          <a:p>
            <a:endParaRPr/>
          </a:p>
          <a:p>
            <a:r>
              <a:t>Fourth, cash flow. The levy is a lump sum payable before completion, so it needs to be in your cash flow forecast.</a:t>
            </a:r>
          </a:p>
          <a:p>
            <a:endParaRPr/>
          </a:p>
          <a:p>
            <a:r>
              <a:t>Fifth, negotiations. Contractors, developers and funders will all try to put this cost on someone else. Funders in particular may start asking for evidence that the levy has been budgeted and will be paid on time, because an unpaid levy puts the completion certificate, and therefore their security, at risk. Know your position before you negotiate. And check your existing contracts now, particularly who pays statutory charges and how practical completion is defined.</a:t>
            </a:r>
          </a:p>
          <a:p>
            <a:endParaRPr/>
          </a:p>
          <a:p>
            <a:r>
              <a:t>And sixth, a new system. Local authorities are setting up a brand-new collection process, so expect some early inconsistency. If you disagree with a liability notice, you can ask the local authority to review it. But you only have twenty-eight days from the notice to do so, and the authority then has twenty-eight days to decide. There’s a further right of appeal after that. So keep your evidence in order and act quickly.</a:t>
            </a:r>
          </a:p>
          <a:p>
            <a:endParaRPr/>
          </a:p>
          <a:p>
            <a:r>
              <a:t>It’s also worth remembering that local authority building control teams are still absorbing the wider reforms of the Building Safety Act. They’re under pressure. The institutions that get the smoothest ride will be the ones that give the authority clear, complete, well-evidenced information first time.</a:t>
            </a:r>
          </a:p>
          <a:p>
            <a:endParaRPr/>
          </a:p>
          <a:p>
            <a:r>
              <a:t>If I had to pick the one that causes the most trouble, it would be the fifth. The levy will be the subject of plenty of commercial argument over the next year, mostly on contracts that were drafted before anyone focused on it. A calm conversation with your contractor now is far better than an argument the week before handover.</a:t>
            </a:r>
          </a:p>
          <a:p>
            <a:endParaRPr/>
          </a:p>
          <a:p>
            <a:r>
              <a:t>Two pieces of good news to finish. Non-residential projects are outside the levy altogether. And the regulations don’t charge interest on late payment. The real sanction is the completion certificate.</a:t>
            </a:r>
          </a:p>
          <a:p>
            <a:endParaRPr/>
          </a:p>
          <a:p>
            <a:r>
              <a:t>[CLICK → Slide 25: Your action checklist]</a:t>
            </a:r>
          </a:p>
        </p:txBody>
      </p:sp>
      <p:sp>
        <p:nvSpPr>
          <p:cNvPr id="4" name="Slide Number Placeholder 3"/>
          <p:cNvSpPr>
            <a:spLocks noGrp="1"/>
          </p:cNvSpPr>
          <p:nvPr>
            <p:ph type="sldNum" sz="quarter" idx="5"/>
          </p:nvPr>
        </p:nvSpPr>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Here’s a checklist of eight things to do now. You’ll get a copy of the slides, so I’ll go through it quickly. And before any of these, decide who in your team owns the levy. If everyone assumes someone else is dealing with it, nobody will be.</a:t>
            </a:r>
          </a:p>
          <a:p>
            <a:endParaRPr/>
          </a:p>
          <a:p>
            <a:r>
              <a:t>One: identify every project creating ten or more homes, or thirty or more student bedspaces.</a:t>
            </a:r>
          </a:p>
          <a:p>
            <a:endParaRPr/>
          </a:p>
          <a:p>
            <a:r>
              <a:t>Two: for each one, check the building control application date.</a:t>
            </a:r>
          </a:p>
          <a:p>
            <a:endParaRPr/>
          </a:p>
          <a:p>
            <a:r>
              <a:t>Three: confirm who the client is, because the client pays.</a:t>
            </a:r>
          </a:p>
          <a:p>
            <a:endParaRPr/>
          </a:p>
          <a:p>
            <a:r>
              <a:t>Four: get the floor areas measured to the RICS Code.</a:t>
            </a:r>
          </a:p>
          <a:p>
            <a:endParaRPr/>
          </a:p>
          <a:p>
            <a:r>
              <a:t>Five: test the site against the seventy-five per cent brownfield threshold, and gather the evidence.</a:t>
            </a:r>
          </a:p>
          <a:p>
            <a:endParaRPr/>
          </a:p>
          <a:p>
            <a:r>
              <a:t>Six: put the levy in your cost plans and business cases.</a:t>
            </a:r>
          </a:p>
          <a:p>
            <a:endParaRPr/>
          </a:p>
          <a:p>
            <a:r>
              <a:t>Seven: update your tenders, call-off terms and contracts so the levy is dealt with expressly.</a:t>
            </a:r>
          </a:p>
          <a:p>
            <a:endParaRPr/>
          </a:p>
          <a:p>
            <a:r>
              <a:t>And eight: build the levy steps into your programme, working back from occupation.</a:t>
            </a:r>
          </a:p>
          <a:p>
            <a:endParaRPr/>
          </a:p>
          <a:p>
            <a:r>
              <a:t>None of these is difficult on its own. The risk is that each one falls between teams: estates assumes finance is dealing with it, finance assumes procurement is, and procurement assumes the contractor is. That’s why I’d start by naming an owner.</a:t>
            </a:r>
          </a:p>
          <a:p>
            <a:endParaRPr/>
          </a:p>
          <a:p>
            <a:r>
              <a:t>[CLICK → Slide 26: Three things to take away]</a:t>
            </a:r>
          </a:p>
        </p:txBody>
      </p:sp>
      <p:sp>
        <p:nvSpPr>
          <p:cNvPr id="4" name="Slide Number Placeholder 3"/>
          <p:cNvSpPr>
            <a:spLocks noGrp="1"/>
          </p:cNvSpPr>
          <p:nvPr>
            <p:ph type="sldNum" sz="quarter" idx="5"/>
          </p:nvPr>
        </p:nvSpPr>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Let me leave you with three things.</a:t>
            </a:r>
          </a:p>
          <a:p>
            <a:endParaRPr/>
          </a:p>
          <a:p>
            <a:r>
              <a:t>One. The levy is live from the first of October, and university halls are not exempt.</a:t>
            </a:r>
          </a:p>
          <a:p>
            <a:endParaRPr/>
          </a:p>
          <a:p>
            <a:r>
              <a:t>Two. The building control application date triggers the levy, and the completion certificate enforces it. Pay late and you can’t hand over.</a:t>
            </a:r>
          </a:p>
          <a:p>
            <a:endParaRPr/>
          </a:p>
          <a:p>
            <a:r>
              <a:t>Three. The reduced rate is worth fighting for. On a campus, the red line and the evidence can make a six-figure difference.</a:t>
            </a:r>
          </a:p>
          <a:p>
            <a:endParaRPr/>
          </a:p>
          <a:p>
            <a:r>
              <a:t>None of this is insurmountable. Like the rest of the building safety regime, it rewards institutions that plan early and read the detail. And the good news is that the institutions on this call already have a head start, simply by thinking about it now, at the very start of the regime.</a:t>
            </a:r>
          </a:p>
          <a:p>
            <a:endParaRPr/>
          </a:p>
          <a:p>
            <a:r>
              <a:t>[CLICK → Slide 27: Questions]</a:t>
            </a:r>
          </a:p>
        </p:txBody>
      </p:sp>
      <p:sp>
        <p:nvSpPr>
          <p:cNvPr id="4" name="Slide Number Placeholder 3"/>
          <p:cNvSpPr>
            <a:spLocks noGrp="1"/>
          </p:cNvSpPr>
          <p:nvPr>
            <p:ph type="sldNum" sz="quarter" idx="5"/>
          </p:nvPr>
        </p:nvSpPr>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[Take questions from the host. If none come in straight away, use one of the prompts below.]</a:t>
            </a:r>
          </a:p>
          <a:p>
            <a:endParaRPr/>
          </a:p>
          <a:p>
            <a:r>
              <a:t>Thank you for listening. I’m happy to take questions now.</a:t>
            </a:r>
          </a:p>
          <a:p>
            <a:endParaRPr/>
          </a:p>
          <a:p>
            <a:r>
              <a:t>My contact details are on screen. Please get in touch if you’d like to talk through a particular project, procurement or contract. We’ll also make sure NWUPC has a copy of today’s slides to share with you.</a:t>
            </a:r>
          </a:p>
          <a:p>
            <a:endParaRPr/>
          </a:p>
          <a:p>
            <a:r>
              <a:t>And thank you again to NWUPC for hosting.</a:t>
            </a:r>
          </a:p>
          <a:p>
            <a:endParaRPr/>
          </a:p>
          <a:p>
            <a:r>
              <a:t>[CLICK → Slide 28: Back cover]</a:t>
            </a:r>
          </a:p>
        </p:txBody>
      </p:sp>
      <p:sp>
        <p:nvSpPr>
          <p:cNvPr id="4" name="Slide Number Placeholder 3"/>
          <p:cNvSpPr>
            <a:spLocks noGrp="1"/>
          </p:cNvSpPr>
          <p:nvPr>
            <p:ph type="sldNum" sz="quarter" idx="5"/>
          </p:nvPr>
        </p:nvSpPr>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[Hand back to the host.]</a:t>
            </a:r>
          </a:p>
          <a:p>
            <a:endParaRPr/>
          </a:p>
          <a:p>
            <a:r>
              <a:t>Thank you, everyone.</a:t>
            </a: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 Id="rId5" Type="http://schemas.openxmlformats.org/officeDocument/2006/relationships/image" Target="../media/image2.png"/><Relationship Id="rId4" Type="http://schemas.openxmlformats.org/officeDocument/2006/relationships/image" Target="../media/image1.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Holder 2"/>
          <p:cNvSpPr>
            <a:spLocks noGrp="1"/>
          </p:cNvSpPr>
          <p:nvPr>
            <p:ph type="title" hasCustomPrompt="1"/>
          </p:nvPr>
        </p:nvSpPr>
        <p:spPr>
          <a:xfrm>
            <a:off x="707804" y="1462152"/>
            <a:ext cx="8294148" cy="415498"/>
          </a:xfrm>
        </p:spPr>
        <p:txBody>
          <a:bodyPr lIns="0" tIns="0" rIns="0" bIns="0"/>
          <a:lstStyle>
            <a:lvl1pPr>
              <a:defRPr sz="2700" b="1" i="0">
                <a:solidFill>
                  <a:srgbClr val="555555"/>
                </a:solidFill>
                <a:latin typeface="Lucida Sans Unicode"/>
                <a:cs typeface="Lucida Sans Unicode"/>
              </a:defRPr>
            </a:lvl1pPr>
          </a:lstStyle>
          <a:p>
            <a:r>
              <a:rPr lang="en-US" dirty="0"/>
              <a:t>Click to edit Master title style 27pt</a:t>
            </a:r>
            <a:endParaRPr dirty="0"/>
          </a:p>
        </p:txBody>
      </p:sp>
      <p:sp>
        <p:nvSpPr>
          <p:cNvPr id="4" name="Text Placeholder 14">
            <a:extLst>
              <a:ext uri="{FF2B5EF4-FFF2-40B4-BE49-F238E27FC236}">
                <a16:creationId xmlns:a16="http://schemas.microsoft.com/office/drawing/2014/main" id="{C59612BC-B8D7-A9BD-6436-B46E60DC1A1B}"/>
              </a:ext>
            </a:extLst>
          </p:cNvPr>
          <p:cNvSpPr>
            <a:spLocks noGrp="1"/>
          </p:cNvSpPr>
          <p:nvPr>
            <p:ph type="body" sz="quarter" idx="15" hasCustomPrompt="1"/>
          </p:nvPr>
        </p:nvSpPr>
        <p:spPr>
          <a:xfrm>
            <a:off x="702150" y="2341565"/>
            <a:ext cx="8440532" cy="4211637"/>
          </a:xfrm>
          <a:prstGeom prst="rect">
            <a:avLst/>
          </a:prstGeom>
        </p:spPr>
        <p:txBody>
          <a:bodyPr lIns="0" tIns="0"/>
          <a:lstStyle>
            <a:lvl1pPr marL="0" indent="0">
              <a:spcAft>
                <a:spcPts val="907"/>
              </a:spcAft>
              <a:buClr>
                <a:srgbClr val="004F59"/>
              </a:buClr>
              <a:buFont typeface="Wingdings" panose="05000000000000000000" pitchFamily="2" charset="2"/>
              <a:buNone/>
              <a:defRPr sz="1500">
                <a:solidFill>
                  <a:srgbClr val="004F59"/>
                </a:solidFill>
                <a:latin typeface="Lucida Sans Unicode" panose="020B0602030504020204" pitchFamily="34" charset="0"/>
                <a:cs typeface="Lucida Sans Unicode" panose="020B0602030504020204" pitchFamily="34" charset="0"/>
              </a:defRPr>
            </a:lvl1pPr>
          </a:lstStyle>
          <a:p>
            <a:pPr lvl="0"/>
            <a:r>
              <a:rPr lang="en-GB" sz="1209" dirty="0">
                <a:latin typeface="Lucida Sans Unicode" panose="020B0602030504020204" pitchFamily="34" charset="0"/>
                <a:cs typeface="Lucida Sans Unicode" panose="020B0602030504020204" pitchFamily="34" charset="0"/>
              </a:rPr>
              <a:t>Click here to add text 15pt</a:t>
            </a:r>
          </a:p>
          <a:p>
            <a:pPr lvl="0"/>
            <a:r>
              <a:rPr lang="en-GB" sz="1209" dirty="0">
                <a:latin typeface="Lucida Sans Unicode" panose="020B0602030504020204" pitchFamily="34" charset="0"/>
                <a:cs typeface="Lucida Sans Unicode" panose="020B0602030504020204" pitchFamily="34" charset="0"/>
              </a:rPr>
              <a:t>Secondary bullet</a:t>
            </a:r>
          </a:p>
          <a:p>
            <a:pPr lvl="0"/>
            <a:endParaRPr lang="en-GB" dirty="0"/>
          </a:p>
        </p:txBody>
      </p:sp>
    </p:spTree>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extLst>
    <p:ext uri="{DCECCB84-F9BA-43D5-87BE-67443E8EF086}">
      <p15:sldGuideLst xmlns:p15="http://schemas.microsoft.com/office/powerpoint/2012/main">
        <p15:guide id="1" orient="horz" pos="1476"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and Content Double">
    <p:spTree>
      <p:nvGrpSpPr>
        <p:cNvPr id="1" name=""/>
        <p:cNvGrpSpPr/>
        <p:nvPr/>
      </p:nvGrpSpPr>
      <p:grpSpPr>
        <a:xfrm>
          <a:off x="0" y="0"/>
          <a:ext cx="0" cy="0"/>
          <a:chOff x="0" y="0"/>
          <a:chExt cx="0" cy="0"/>
        </a:xfrm>
      </p:grpSpPr>
      <p:sp>
        <p:nvSpPr>
          <p:cNvPr id="2" name="Holder 2"/>
          <p:cNvSpPr>
            <a:spLocks noGrp="1"/>
          </p:cNvSpPr>
          <p:nvPr>
            <p:ph type="title" hasCustomPrompt="1"/>
          </p:nvPr>
        </p:nvSpPr>
        <p:spPr>
          <a:xfrm>
            <a:off x="707804" y="1462152"/>
            <a:ext cx="8294148" cy="415498"/>
          </a:xfrm>
        </p:spPr>
        <p:txBody>
          <a:bodyPr lIns="0" tIns="0" rIns="0" bIns="0"/>
          <a:lstStyle>
            <a:lvl1pPr>
              <a:defRPr sz="2700" b="1" i="0">
                <a:solidFill>
                  <a:srgbClr val="555555"/>
                </a:solidFill>
                <a:latin typeface="Lucida Sans Unicode"/>
                <a:cs typeface="Lucida Sans Unicode"/>
              </a:defRPr>
            </a:lvl1pPr>
          </a:lstStyle>
          <a:p>
            <a:r>
              <a:rPr lang="en-US" dirty="0"/>
              <a:t>Click to edit Master title style 27pt</a:t>
            </a:r>
            <a:endParaRPr dirty="0"/>
          </a:p>
        </p:txBody>
      </p:sp>
      <p:sp>
        <p:nvSpPr>
          <p:cNvPr id="3" name="Holder 3"/>
          <p:cNvSpPr>
            <a:spLocks noGrp="1"/>
          </p:cNvSpPr>
          <p:nvPr>
            <p:ph type="body" idx="1" hasCustomPrompt="1"/>
          </p:nvPr>
        </p:nvSpPr>
        <p:spPr>
          <a:xfrm>
            <a:off x="707804" y="2341562"/>
            <a:ext cx="11725496" cy="3759135"/>
          </a:xfrm>
          <a:prstGeom prst="rect">
            <a:avLst/>
          </a:prstGeom>
        </p:spPr>
        <p:txBody>
          <a:bodyPr lIns="0" tIns="0" rIns="0" bIns="0" numCol="2" spcCol="432000"/>
          <a:lstStyle>
            <a:lvl1pPr>
              <a:spcAft>
                <a:spcPts val="907"/>
              </a:spcAft>
              <a:defRPr sz="1500" b="0" i="0" baseline="0">
                <a:solidFill>
                  <a:srgbClr val="004F59"/>
                </a:solidFill>
                <a:latin typeface="Lucida Sans Unicode"/>
                <a:cs typeface="Lucida Sans Unicode"/>
              </a:defRPr>
            </a:lvl1pPr>
          </a:lstStyle>
          <a:p>
            <a:r>
              <a:rPr lang="en-GB" dirty="0"/>
              <a:t>Click to add double column text 15pt</a:t>
            </a:r>
            <a:endParaRPr dirty="0"/>
          </a:p>
        </p:txBody>
      </p:sp>
    </p:spTree>
    <p:extLst>
      <p:ext uri="{BB962C8B-B14F-4D97-AF65-F5344CB8AC3E}">
        <p14:creationId xmlns:p14="http://schemas.microsoft.com/office/powerpoint/2010/main" val="2637350305"/>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extLst>
    <p:ext uri="{DCECCB84-F9BA-43D5-87BE-67443E8EF086}">
      <p15:sldGuideLst xmlns:p15="http://schemas.microsoft.com/office/powerpoint/2012/main">
        <p15:guide id="1" orient="horz" pos="1476"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Sub bullets">
    <p:spTree>
      <p:nvGrpSpPr>
        <p:cNvPr id="1" name=""/>
        <p:cNvGrpSpPr/>
        <p:nvPr/>
      </p:nvGrpSpPr>
      <p:grpSpPr>
        <a:xfrm>
          <a:off x="0" y="0"/>
          <a:ext cx="0" cy="0"/>
          <a:chOff x="0" y="0"/>
          <a:chExt cx="0" cy="0"/>
        </a:xfrm>
      </p:grpSpPr>
      <p:sp>
        <p:nvSpPr>
          <p:cNvPr id="2" name="Holder 2"/>
          <p:cNvSpPr>
            <a:spLocks noGrp="1"/>
          </p:cNvSpPr>
          <p:nvPr>
            <p:ph type="title" hasCustomPrompt="1"/>
          </p:nvPr>
        </p:nvSpPr>
        <p:spPr>
          <a:xfrm>
            <a:off x="707804" y="1462152"/>
            <a:ext cx="8294148" cy="415498"/>
          </a:xfrm>
        </p:spPr>
        <p:txBody>
          <a:bodyPr lIns="0" tIns="0" rIns="0" bIns="0"/>
          <a:lstStyle>
            <a:lvl1pPr>
              <a:defRPr sz="2700" b="1" i="0">
                <a:solidFill>
                  <a:srgbClr val="555555"/>
                </a:solidFill>
                <a:latin typeface="Lucida Sans Unicode"/>
                <a:cs typeface="Lucida Sans Unicode"/>
              </a:defRPr>
            </a:lvl1pPr>
          </a:lstStyle>
          <a:p>
            <a:r>
              <a:rPr lang="en-US" dirty="0"/>
              <a:t>Click to edit Master title style 27pt</a:t>
            </a:r>
            <a:endParaRPr dirty="0"/>
          </a:p>
        </p:txBody>
      </p:sp>
      <p:sp>
        <p:nvSpPr>
          <p:cNvPr id="15" name="Text Placeholder 14">
            <a:extLst>
              <a:ext uri="{FF2B5EF4-FFF2-40B4-BE49-F238E27FC236}">
                <a16:creationId xmlns:a16="http://schemas.microsoft.com/office/drawing/2014/main" id="{9654CF85-8AF8-3A8E-0955-CA87D3B9EDAF}"/>
              </a:ext>
            </a:extLst>
          </p:cNvPr>
          <p:cNvSpPr>
            <a:spLocks noGrp="1"/>
          </p:cNvSpPr>
          <p:nvPr>
            <p:ph type="body" sz="quarter" idx="15" hasCustomPrompt="1"/>
          </p:nvPr>
        </p:nvSpPr>
        <p:spPr>
          <a:xfrm>
            <a:off x="702150" y="2341565"/>
            <a:ext cx="8440532" cy="4211637"/>
          </a:xfrm>
          <a:prstGeom prst="rect">
            <a:avLst/>
          </a:prstGeom>
        </p:spPr>
        <p:txBody>
          <a:bodyPr lIns="0" tIns="0"/>
          <a:lstStyle>
            <a:lvl1pPr marL="215941" indent="-215941">
              <a:spcAft>
                <a:spcPts val="907"/>
              </a:spcAft>
              <a:buClr>
                <a:schemeClr val="accent5"/>
              </a:buClr>
              <a:buFont typeface="Wingdings" panose="05000000000000000000" pitchFamily="2" charset="2"/>
              <a:buChar char="§"/>
              <a:defRPr sz="1500">
                <a:solidFill>
                  <a:srgbClr val="004F59"/>
                </a:solidFill>
                <a:latin typeface="Lucida Sans Unicode" panose="020B0602030504020204" pitchFamily="34" charset="0"/>
                <a:cs typeface="Lucida Sans Unicode" panose="020B0602030504020204" pitchFamily="34" charset="0"/>
              </a:defRPr>
            </a:lvl1pPr>
          </a:lstStyle>
          <a:p>
            <a:pPr lvl="0"/>
            <a:r>
              <a:rPr lang="en-GB" sz="1209" dirty="0">
                <a:latin typeface="Lucida Sans Unicode" panose="020B0602030504020204" pitchFamily="34" charset="0"/>
                <a:cs typeface="Lucida Sans Unicode" panose="020B0602030504020204" pitchFamily="34" charset="0"/>
              </a:rPr>
              <a:t>Click here to add sub bullets 15pt</a:t>
            </a:r>
          </a:p>
          <a:p>
            <a:pPr lvl="0"/>
            <a:r>
              <a:rPr lang="en-GB" sz="1209" dirty="0">
                <a:latin typeface="Lucida Sans Unicode" panose="020B0602030504020204" pitchFamily="34" charset="0"/>
                <a:cs typeface="Lucida Sans Unicode" panose="020B0602030504020204" pitchFamily="34" charset="0"/>
              </a:rPr>
              <a:t>Secondary bullet</a:t>
            </a:r>
          </a:p>
          <a:p>
            <a:pPr lvl="0"/>
            <a:endParaRPr lang="en-GB" dirty="0"/>
          </a:p>
        </p:txBody>
      </p:sp>
    </p:spTree>
    <p:extLst>
      <p:ext uri="{BB962C8B-B14F-4D97-AF65-F5344CB8AC3E}">
        <p14:creationId xmlns:p14="http://schemas.microsoft.com/office/powerpoint/2010/main" val="3372417453"/>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extLst>
    <p:ext uri="{DCECCB84-F9BA-43D5-87BE-67443E8EF086}">
      <p15:sldGuideLst xmlns:p15="http://schemas.microsoft.com/office/powerpoint/2012/main">
        <p15:guide id="1" orient="horz" pos="1476" userDrawn="1">
          <p15:clr>
            <a:srgbClr val="FBAE40"/>
          </p15:clr>
        </p15:guide>
        <p15:guide id="2" pos="4136" userDrawn="1">
          <p15:clr>
            <a:srgbClr val="FBAE40"/>
          </p15:clr>
        </p15:guide>
        <p15:guide id="3" pos="4232" userDrawn="1">
          <p15:clr>
            <a:srgbClr val="FBAE40"/>
          </p15:clr>
        </p15:guide>
        <p15:guide id="4" pos="4332"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itle and Sub bullets Sequence">
    <p:spTree>
      <p:nvGrpSpPr>
        <p:cNvPr id="1" name=""/>
        <p:cNvGrpSpPr/>
        <p:nvPr/>
      </p:nvGrpSpPr>
      <p:grpSpPr>
        <a:xfrm>
          <a:off x="0" y="0"/>
          <a:ext cx="0" cy="0"/>
          <a:chOff x="0" y="0"/>
          <a:chExt cx="0" cy="0"/>
        </a:xfrm>
      </p:grpSpPr>
      <p:sp>
        <p:nvSpPr>
          <p:cNvPr id="2" name="Holder 2"/>
          <p:cNvSpPr>
            <a:spLocks noGrp="1"/>
          </p:cNvSpPr>
          <p:nvPr>
            <p:ph type="title" hasCustomPrompt="1"/>
          </p:nvPr>
        </p:nvSpPr>
        <p:spPr>
          <a:xfrm>
            <a:off x="707804" y="1462152"/>
            <a:ext cx="8294148" cy="415498"/>
          </a:xfrm>
        </p:spPr>
        <p:txBody>
          <a:bodyPr lIns="0" tIns="0" rIns="0" bIns="0"/>
          <a:lstStyle>
            <a:lvl1pPr>
              <a:defRPr sz="2700" b="1" i="0">
                <a:solidFill>
                  <a:srgbClr val="555555"/>
                </a:solidFill>
                <a:latin typeface="Lucida Sans Unicode"/>
                <a:cs typeface="Lucida Sans Unicode"/>
              </a:defRPr>
            </a:lvl1pPr>
          </a:lstStyle>
          <a:p>
            <a:r>
              <a:rPr lang="en-US" dirty="0"/>
              <a:t>Click to edit Master title style 27pt</a:t>
            </a:r>
            <a:endParaRPr dirty="0"/>
          </a:p>
        </p:txBody>
      </p:sp>
      <p:sp>
        <p:nvSpPr>
          <p:cNvPr id="15" name="Text Placeholder 14">
            <a:extLst>
              <a:ext uri="{FF2B5EF4-FFF2-40B4-BE49-F238E27FC236}">
                <a16:creationId xmlns:a16="http://schemas.microsoft.com/office/drawing/2014/main" id="{9654CF85-8AF8-3A8E-0955-CA87D3B9EDAF}"/>
              </a:ext>
            </a:extLst>
          </p:cNvPr>
          <p:cNvSpPr>
            <a:spLocks noGrp="1"/>
          </p:cNvSpPr>
          <p:nvPr>
            <p:ph type="body" sz="quarter" idx="15" hasCustomPrompt="1"/>
          </p:nvPr>
        </p:nvSpPr>
        <p:spPr>
          <a:xfrm>
            <a:off x="702150" y="2341565"/>
            <a:ext cx="8440532" cy="4211637"/>
          </a:xfrm>
          <a:prstGeom prst="rect">
            <a:avLst/>
          </a:prstGeom>
        </p:spPr>
        <p:txBody>
          <a:bodyPr lIns="0" tIns="0"/>
          <a:lstStyle>
            <a:lvl1pPr marL="215941" indent="-215941">
              <a:spcAft>
                <a:spcPts val="907"/>
              </a:spcAft>
              <a:buClr>
                <a:schemeClr val="accent5"/>
              </a:buClr>
              <a:buFont typeface="Wingdings" panose="05000000000000000000" pitchFamily="2" charset="2"/>
              <a:buChar char="§"/>
              <a:defRPr sz="1500">
                <a:solidFill>
                  <a:srgbClr val="004F59"/>
                </a:solidFill>
                <a:latin typeface="Lucida Sans Unicode" panose="020B0602030504020204" pitchFamily="34" charset="0"/>
                <a:cs typeface="Lucida Sans Unicode" panose="020B0602030504020204" pitchFamily="34" charset="0"/>
              </a:defRPr>
            </a:lvl1pPr>
          </a:lstStyle>
          <a:p>
            <a:pPr lvl="0"/>
            <a:r>
              <a:rPr lang="en-GB" sz="1209" dirty="0">
                <a:latin typeface="Lucida Sans Unicode" panose="020B0602030504020204" pitchFamily="34" charset="0"/>
                <a:cs typeface="Lucida Sans Unicode" panose="020B0602030504020204" pitchFamily="34" charset="0"/>
              </a:rPr>
              <a:t>Click here to add sequential sub bullets 15pt</a:t>
            </a:r>
          </a:p>
          <a:p>
            <a:pPr lvl="0"/>
            <a:r>
              <a:rPr lang="en-GB" sz="1209" dirty="0">
                <a:latin typeface="Lucida Sans Unicode" panose="020B0602030504020204" pitchFamily="34" charset="0"/>
                <a:cs typeface="Lucida Sans Unicode" panose="020B0602030504020204" pitchFamily="34" charset="0"/>
              </a:rPr>
              <a:t>Secondary bullet</a:t>
            </a:r>
          </a:p>
          <a:p>
            <a:pPr lvl="0"/>
            <a:endParaRPr lang="en-GB" dirty="0"/>
          </a:p>
        </p:txBody>
      </p:sp>
    </p:spTree>
    <p:extLst>
      <p:ext uri="{BB962C8B-B14F-4D97-AF65-F5344CB8AC3E}">
        <p14:creationId xmlns:p14="http://schemas.microsoft.com/office/powerpoint/2010/main" val="3591441948"/>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uild="p">
        <p:tmplLst>
          <p:tmpl lvl="1">
            <p:tnLst>
              <p:par>
                <p:cTn presetID="1" presetClass="entr" presetSubtype="0" fill="hold" nodeType="clickEffect">
                  <p:stCondLst>
                    <p:cond delay="0"/>
                  </p:stCondLst>
                  <p:childTnLst>
                    <p:set>
                      <p:cBhvr>
                        <p:cTn dur="1" fill="hold">
                          <p:stCondLst>
                            <p:cond delay="0"/>
                          </p:stCondLst>
                        </p:cTn>
                        <p:tgtEl>
                          <p:spTgt spid="15"/>
                        </p:tgtEl>
                        <p:attrNameLst>
                          <p:attrName>style.visibility</p:attrName>
                        </p:attrNameLst>
                      </p:cBhvr>
                      <p:to>
                        <p:strVal val="visible"/>
                      </p:to>
                    </p:set>
                  </p:childTnLst>
                </p:cTn>
              </p:par>
            </p:tnLst>
          </p:tmpl>
        </p:tmplLst>
      </p:bldP>
    </p:bldLst>
  </p:timing>
  <p:extLst>
    <p:ext uri="{DCECCB84-F9BA-43D5-87BE-67443E8EF086}">
      <p15:sldGuideLst xmlns:p15="http://schemas.microsoft.com/office/powerpoint/2012/main">
        <p15:guide id="1" orient="horz" pos="1476" userDrawn="1">
          <p15:clr>
            <a:srgbClr val="FBAE40"/>
          </p15:clr>
        </p15:guide>
        <p15:guide id="2" pos="4136" userDrawn="1">
          <p15:clr>
            <a:srgbClr val="FBAE40"/>
          </p15:clr>
        </p15:guide>
        <p15:guide id="3" pos="4232" userDrawn="1">
          <p15:clr>
            <a:srgbClr val="FBAE40"/>
          </p15:clr>
        </p15:guide>
        <p15:guide id="4" pos="4332"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8" name="bg object 16">
            <a:extLst>
              <a:ext uri="{FF2B5EF4-FFF2-40B4-BE49-F238E27FC236}">
                <a16:creationId xmlns:a16="http://schemas.microsoft.com/office/drawing/2014/main" id="{7C495EF4-E318-AA16-D855-527C70BE8EDC}"/>
              </a:ext>
            </a:extLst>
          </p:cNvPr>
          <p:cNvSpPr/>
          <p:nvPr userDrawn="1"/>
        </p:nvSpPr>
        <p:spPr>
          <a:xfrm>
            <a:off x="0" y="0"/>
            <a:ext cx="13435004" cy="7560309"/>
          </a:xfrm>
          <a:custGeom>
            <a:avLst/>
            <a:gdLst/>
            <a:ahLst/>
            <a:cxnLst/>
            <a:rect l="l" t="t" r="r" b="b"/>
            <a:pathLst>
              <a:path w="10692130" h="7560309">
                <a:moveTo>
                  <a:pt x="10692003" y="0"/>
                </a:moveTo>
                <a:lnTo>
                  <a:pt x="0" y="0"/>
                </a:lnTo>
                <a:lnTo>
                  <a:pt x="0" y="7559992"/>
                </a:lnTo>
                <a:lnTo>
                  <a:pt x="10692003" y="7559992"/>
                </a:lnTo>
                <a:lnTo>
                  <a:pt x="10692003" y="0"/>
                </a:lnTo>
                <a:close/>
              </a:path>
            </a:pathLst>
          </a:custGeom>
          <a:solidFill>
            <a:srgbClr val="FAFAF7"/>
          </a:solidFill>
        </p:spPr>
        <p:txBody>
          <a:bodyPr wrap="square" lIns="0" tIns="0" rIns="0" bIns="0" rtlCol="0"/>
          <a:lstStyle/>
          <a:p>
            <a:endParaRPr/>
          </a:p>
        </p:txBody>
      </p:sp>
      <p:sp>
        <p:nvSpPr>
          <p:cNvPr id="2" name="Holder 2"/>
          <p:cNvSpPr>
            <a:spLocks noGrp="1"/>
          </p:cNvSpPr>
          <p:nvPr>
            <p:ph type="title" hasCustomPrompt="1"/>
          </p:nvPr>
        </p:nvSpPr>
        <p:spPr>
          <a:xfrm>
            <a:off x="707804" y="1462152"/>
            <a:ext cx="8294148" cy="415498"/>
          </a:xfrm>
        </p:spPr>
        <p:txBody>
          <a:bodyPr lIns="0" tIns="0" rIns="0" bIns="0"/>
          <a:lstStyle>
            <a:lvl1pPr>
              <a:defRPr sz="2700" b="1" i="0">
                <a:solidFill>
                  <a:srgbClr val="555555"/>
                </a:solidFill>
                <a:latin typeface="Lucida Sans Unicode"/>
                <a:cs typeface="Lucida Sans Unicode"/>
              </a:defRPr>
            </a:lvl1pPr>
          </a:lstStyle>
          <a:p>
            <a:r>
              <a:rPr lang="en-US" dirty="0"/>
              <a:t>Click to edit Master title style 27pt</a:t>
            </a:r>
            <a:endParaRPr dirty="0"/>
          </a:p>
        </p:txBody>
      </p:sp>
      <p:sp>
        <p:nvSpPr>
          <p:cNvPr id="5" name="Text Placeholder 11">
            <a:extLst>
              <a:ext uri="{FF2B5EF4-FFF2-40B4-BE49-F238E27FC236}">
                <a16:creationId xmlns:a16="http://schemas.microsoft.com/office/drawing/2014/main" id="{A7EAC5CC-20A9-8F2C-169A-B987C390FBC6}"/>
              </a:ext>
            </a:extLst>
          </p:cNvPr>
          <p:cNvSpPr txBox="1">
            <a:spLocks/>
          </p:cNvSpPr>
          <p:nvPr userDrawn="1"/>
        </p:nvSpPr>
        <p:spPr>
          <a:xfrm>
            <a:off x="702151" y="6985001"/>
            <a:ext cx="1989773" cy="180975"/>
          </a:xfrm>
          <a:prstGeom prst="rect">
            <a:avLst/>
          </a:prstGeom>
        </p:spPr>
        <p:txBody>
          <a:bodyPr lIns="0" tIns="0"/>
          <a:lstStyle>
            <a:lvl1pPr marL="0" algn="l">
              <a:lnSpc>
                <a:spcPts val="1300"/>
              </a:lnSpc>
              <a:spcBef>
                <a:spcPts val="0"/>
              </a:spcBef>
              <a:defRPr sz="1300">
                <a:solidFill>
                  <a:srgbClr val="004F59"/>
                </a:solidFill>
                <a:latin typeface="Lucida Sans Unicode" panose="020B0602030504020204" pitchFamily="34" charset="0"/>
                <a:ea typeface="+mn-ea"/>
                <a:cs typeface="Lucida Sans Unicode" panose="020B0602030504020204" pitchFamily="34" charset="0"/>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en-US" sz="1000" dirty="0"/>
              <a:t>weightmans.com</a:t>
            </a:r>
            <a:endParaRPr lang="en-GB" sz="1000" dirty="0"/>
          </a:p>
        </p:txBody>
      </p:sp>
      <p:sp>
        <p:nvSpPr>
          <p:cNvPr id="7" name="Text Placeholder 8">
            <a:extLst>
              <a:ext uri="{FF2B5EF4-FFF2-40B4-BE49-F238E27FC236}">
                <a16:creationId xmlns:a16="http://schemas.microsoft.com/office/drawing/2014/main" id="{E658C36D-9FF4-9CCC-F0D9-A76023B63FF7}"/>
              </a:ext>
            </a:extLst>
          </p:cNvPr>
          <p:cNvSpPr txBox="1">
            <a:spLocks/>
          </p:cNvSpPr>
          <p:nvPr userDrawn="1"/>
        </p:nvSpPr>
        <p:spPr>
          <a:xfrm>
            <a:off x="10189423" y="6985001"/>
            <a:ext cx="2539044" cy="224916"/>
          </a:xfrm>
          <a:prstGeom prst="rect">
            <a:avLst/>
          </a:prstGeom>
        </p:spPr>
        <p:txBody>
          <a:bodyPr lIns="54408" tIns="0" rIns="0"/>
          <a:lstStyle>
            <a:lvl1pPr marL="0">
              <a:defRPr sz="1300">
                <a:solidFill>
                  <a:srgbClr val="004F59"/>
                </a:solidFill>
                <a:latin typeface="Lucida Sans Unicode" panose="020B0602030504020204" pitchFamily="34" charset="0"/>
                <a:ea typeface="+mn-ea"/>
                <a:cs typeface="Lucida Sans Unicode" panose="020B0602030504020204" pitchFamily="34" charset="0"/>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algn="r"/>
            <a:r>
              <a:rPr lang="en-GB" sz="1000" dirty="0"/>
              <a:t>© Weightmans LLP</a:t>
            </a:r>
          </a:p>
        </p:txBody>
      </p:sp>
      <p:pic>
        <p:nvPicPr>
          <p:cNvPr id="3" name="Picture 2">
            <a:extLst>
              <a:ext uri="{FF2B5EF4-FFF2-40B4-BE49-F238E27FC236}">
                <a16:creationId xmlns:a16="http://schemas.microsoft.com/office/drawing/2014/main" id="{2074ECF9-AC9D-6D70-479D-D2ACF2CFFBF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06513" y="396874"/>
            <a:ext cx="1224155" cy="524806"/>
          </a:xfrm>
          <a:prstGeom prst="rect">
            <a:avLst/>
          </a:prstGeom>
        </p:spPr>
      </p:pic>
      <p:pic>
        <p:nvPicPr>
          <p:cNvPr id="9" name="Picture 8">
            <a:extLst>
              <a:ext uri="{FF2B5EF4-FFF2-40B4-BE49-F238E27FC236}">
                <a16:creationId xmlns:a16="http://schemas.microsoft.com/office/drawing/2014/main" id="{CDFD7310-F3F5-77A0-AE7F-C18515D93018}"/>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0904129" y="508020"/>
            <a:ext cx="1824338" cy="302513"/>
          </a:xfrm>
          <a:prstGeom prst="rect">
            <a:avLst/>
          </a:prstGeom>
        </p:spPr>
      </p:pic>
      <p:sp>
        <p:nvSpPr>
          <p:cNvPr id="10" name="TextBox 9">
            <a:extLst>
              <a:ext uri="{FF2B5EF4-FFF2-40B4-BE49-F238E27FC236}">
                <a16:creationId xmlns:a16="http://schemas.microsoft.com/office/drawing/2014/main" id="{069A2CC7-DEE3-75D0-3030-205FA680C3B9}"/>
              </a:ext>
            </a:extLst>
          </p:cNvPr>
          <p:cNvSpPr txBox="1"/>
          <p:nvPr userDrawn="1"/>
        </p:nvSpPr>
        <p:spPr>
          <a:xfrm>
            <a:off x="2379663" y="7021306"/>
            <a:ext cx="496738" cy="123111"/>
          </a:xfrm>
          <a:prstGeom prst="rect">
            <a:avLst/>
          </a:prstGeom>
          <a:noFill/>
        </p:spPr>
        <p:txBody>
          <a:bodyPr wrap="square" lIns="0" tIns="0" rIns="0" bIns="0" rtlCol="0">
            <a:spAutoFit/>
          </a:bodyPr>
          <a:lstStyle/>
          <a:p>
            <a:fld id="{0321A59A-36AE-489E-9FD7-FE2BE64AFD91}" type="slidenum">
              <a:rPr lang="en-GB" sz="800" smtClean="0">
                <a:solidFill>
                  <a:srgbClr val="004F59"/>
                </a:solidFill>
                <a:latin typeface="Lucida Sans Unicode" panose="020B0602030504020204" pitchFamily="34" charset="0"/>
                <a:cs typeface="Lucida Sans Unicode" panose="020B0602030504020204" pitchFamily="34" charset="0"/>
              </a:rPr>
              <a:t>‹#›</a:t>
            </a:fld>
            <a:endParaRPr lang="en-GB" sz="800" dirty="0">
              <a:solidFill>
                <a:srgbClr val="004F59"/>
              </a:solidFill>
              <a:latin typeface="Lucida Sans Unicode" panose="020B0602030504020204" pitchFamily="34" charset="0"/>
              <a:cs typeface="Lucida Sans Unicode" panose="020B060203050402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le and Pictures">
    <p:spTree>
      <p:nvGrpSpPr>
        <p:cNvPr id="1" name=""/>
        <p:cNvGrpSpPr/>
        <p:nvPr/>
      </p:nvGrpSpPr>
      <p:grpSpPr>
        <a:xfrm>
          <a:off x="0" y="0"/>
          <a:ext cx="0" cy="0"/>
          <a:chOff x="0" y="0"/>
          <a:chExt cx="0" cy="0"/>
        </a:xfrm>
      </p:grpSpPr>
      <p:sp>
        <p:nvSpPr>
          <p:cNvPr id="2" name="Holder 2"/>
          <p:cNvSpPr>
            <a:spLocks noGrp="1"/>
          </p:cNvSpPr>
          <p:nvPr>
            <p:ph type="title" hasCustomPrompt="1"/>
          </p:nvPr>
        </p:nvSpPr>
        <p:spPr>
          <a:xfrm>
            <a:off x="707804" y="1462152"/>
            <a:ext cx="8294148" cy="415498"/>
          </a:xfrm>
        </p:spPr>
        <p:txBody>
          <a:bodyPr lIns="0" tIns="0" rIns="0" bIns="0"/>
          <a:lstStyle>
            <a:lvl1pPr>
              <a:defRPr sz="2700" b="1" i="0">
                <a:solidFill>
                  <a:srgbClr val="555555"/>
                </a:solidFill>
                <a:latin typeface="Lucida Sans Unicode"/>
                <a:cs typeface="Lucida Sans Unicode"/>
              </a:defRPr>
            </a:lvl1pPr>
          </a:lstStyle>
          <a:p>
            <a:r>
              <a:rPr lang="en-US" dirty="0"/>
              <a:t>Click to edit Master title style 27pt</a:t>
            </a:r>
            <a:endParaRPr dirty="0"/>
          </a:p>
        </p:txBody>
      </p:sp>
      <p:sp>
        <p:nvSpPr>
          <p:cNvPr id="9" name="Picture Placeholder 8">
            <a:extLst>
              <a:ext uri="{FF2B5EF4-FFF2-40B4-BE49-F238E27FC236}">
                <a16:creationId xmlns:a16="http://schemas.microsoft.com/office/drawing/2014/main" id="{28DB7BCC-4F36-2D20-4A32-A125272AEDAE}"/>
              </a:ext>
            </a:extLst>
          </p:cNvPr>
          <p:cNvSpPr>
            <a:spLocks noGrp="1"/>
          </p:cNvSpPr>
          <p:nvPr>
            <p:ph type="pic" sz="quarter" idx="15"/>
          </p:nvPr>
        </p:nvSpPr>
        <p:spPr>
          <a:xfrm>
            <a:off x="708136" y="2341563"/>
            <a:ext cx="9177819" cy="4356100"/>
          </a:xfrm>
          <a:prstGeom prst="rect">
            <a:avLst/>
          </a:prstGeom>
        </p:spPr>
        <p:txBody>
          <a:bodyPr/>
          <a:lstStyle>
            <a:lvl1pPr>
              <a:defRPr sz="1500">
                <a:solidFill>
                  <a:schemeClr val="tx1"/>
                </a:solidFill>
              </a:defRPr>
            </a:lvl1pPr>
          </a:lstStyle>
          <a:p>
            <a:r>
              <a:rPr lang="en-US"/>
              <a:t>Click icon to add picture</a:t>
            </a:r>
            <a:endParaRPr lang="en-GB" dirty="0"/>
          </a:p>
        </p:txBody>
      </p:sp>
    </p:spTree>
    <p:extLst>
      <p:ext uri="{BB962C8B-B14F-4D97-AF65-F5344CB8AC3E}">
        <p14:creationId xmlns:p14="http://schemas.microsoft.com/office/powerpoint/2010/main" val="957150171"/>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extLst>
    <p:ext uri="{DCECCB84-F9BA-43D5-87BE-67443E8EF086}">
      <p15:sldGuideLst xmlns:p15="http://schemas.microsoft.com/office/powerpoint/2012/main">
        <p15:guide id="1" orient="horz" pos="1476"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itle and Table">
    <p:spTree>
      <p:nvGrpSpPr>
        <p:cNvPr id="1" name=""/>
        <p:cNvGrpSpPr/>
        <p:nvPr/>
      </p:nvGrpSpPr>
      <p:grpSpPr>
        <a:xfrm>
          <a:off x="0" y="0"/>
          <a:ext cx="0" cy="0"/>
          <a:chOff x="0" y="0"/>
          <a:chExt cx="0" cy="0"/>
        </a:xfrm>
      </p:grpSpPr>
      <p:sp>
        <p:nvSpPr>
          <p:cNvPr id="2" name="Holder 2"/>
          <p:cNvSpPr>
            <a:spLocks noGrp="1"/>
          </p:cNvSpPr>
          <p:nvPr>
            <p:ph type="title" hasCustomPrompt="1"/>
          </p:nvPr>
        </p:nvSpPr>
        <p:spPr>
          <a:xfrm>
            <a:off x="707804" y="1462152"/>
            <a:ext cx="8294148" cy="415498"/>
          </a:xfrm>
        </p:spPr>
        <p:txBody>
          <a:bodyPr lIns="0" tIns="0" rIns="0" bIns="0"/>
          <a:lstStyle>
            <a:lvl1pPr>
              <a:defRPr sz="2700" b="1" i="0">
                <a:solidFill>
                  <a:srgbClr val="555555"/>
                </a:solidFill>
                <a:latin typeface="Lucida Sans Unicode"/>
                <a:cs typeface="Lucida Sans Unicode"/>
              </a:defRPr>
            </a:lvl1pPr>
          </a:lstStyle>
          <a:p>
            <a:r>
              <a:rPr lang="en-US" dirty="0"/>
              <a:t>Click to edit Master title style 27pt</a:t>
            </a:r>
            <a:endParaRPr dirty="0"/>
          </a:p>
        </p:txBody>
      </p:sp>
      <p:sp>
        <p:nvSpPr>
          <p:cNvPr id="4" name="Table Placeholder 3">
            <a:extLst>
              <a:ext uri="{FF2B5EF4-FFF2-40B4-BE49-F238E27FC236}">
                <a16:creationId xmlns:a16="http://schemas.microsoft.com/office/drawing/2014/main" id="{B9182C0D-3FCE-10EE-4784-8928D97DA3F0}"/>
              </a:ext>
            </a:extLst>
          </p:cNvPr>
          <p:cNvSpPr>
            <a:spLocks noGrp="1"/>
          </p:cNvSpPr>
          <p:nvPr>
            <p:ph type="tbl" sz="quarter" idx="10"/>
          </p:nvPr>
        </p:nvSpPr>
        <p:spPr>
          <a:xfrm>
            <a:off x="708025" y="2343150"/>
            <a:ext cx="9210675" cy="4333875"/>
          </a:xfrm>
          <a:prstGeom prst="rect">
            <a:avLst/>
          </a:prstGeom>
        </p:spPr>
        <p:txBody>
          <a:bodyPr/>
          <a:lstStyle>
            <a:lvl1pPr>
              <a:defRPr sz="1500">
                <a:solidFill>
                  <a:schemeClr val="tx1"/>
                </a:solidFill>
              </a:defRPr>
            </a:lvl1pPr>
          </a:lstStyle>
          <a:p>
            <a:r>
              <a:rPr lang="en-US"/>
              <a:t>Click icon to add table</a:t>
            </a:r>
            <a:endParaRPr lang="en-GB" dirty="0"/>
          </a:p>
        </p:txBody>
      </p:sp>
    </p:spTree>
    <p:extLst>
      <p:ext uri="{BB962C8B-B14F-4D97-AF65-F5344CB8AC3E}">
        <p14:creationId xmlns:p14="http://schemas.microsoft.com/office/powerpoint/2010/main" val="784645792"/>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extLst>
    <p:ext uri="{DCECCB84-F9BA-43D5-87BE-67443E8EF086}">
      <p15:sldGuideLst xmlns:p15="http://schemas.microsoft.com/office/powerpoint/2012/main">
        <p15:guide id="1" orient="horz" pos="1476"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photos">
    <p:spTree>
      <p:nvGrpSpPr>
        <p:cNvPr id="1" name=""/>
        <p:cNvGrpSpPr/>
        <p:nvPr/>
      </p:nvGrpSpPr>
      <p:grpSpPr>
        <a:xfrm>
          <a:off x="0" y="0"/>
          <a:ext cx="0" cy="0"/>
          <a:chOff x="0" y="0"/>
          <a:chExt cx="0" cy="0"/>
        </a:xfrm>
      </p:grpSpPr>
      <p:sp>
        <p:nvSpPr>
          <p:cNvPr id="2" name="Holder 2"/>
          <p:cNvSpPr>
            <a:spLocks noGrp="1"/>
          </p:cNvSpPr>
          <p:nvPr>
            <p:ph type="title" hasCustomPrompt="1"/>
          </p:nvPr>
        </p:nvSpPr>
        <p:spPr>
          <a:xfrm>
            <a:off x="707804" y="1462152"/>
            <a:ext cx="8294148" cy="415498"/>
          </a:xfrm>
        </p:spPr>
        <p:txBody>
          <a:bodyPr lIns="0" tIns="0" rIns="0" bIns="0"/>
          <a:lstStyle>
            <a:lvl1pPr>
              <a:defRPr sz="2700" b="1" i="0">
                <a:solidFill>
                  <a:srgbClr val="555555"/>
                </a:solidFill>
                <a:latin typeface="Lucida Sans Unicode"/>
                <a:cs typeface="Lucida Sans Unicode"/>
              </a:defRPr>
            </a:lvl1pPr>
          </a:lstStyle>
          <a:p>
            <a:r>
              <a:rPr lang="en-US" dirty="0"/>
              <a:t>Click to edit Master title style 27pt</a:t>
            </a:r>
            <a:endParaRPr dirty="0"/>
          </a:p>
        </p:txBody>
      </p:sp>
      <p:sp>
        <p:nvSpPr>
          <p:cNvPr id="3" name="Picture Placeholder 18">
            <a:extLst>
              <a:ext uri="{FF2B5EF4-FFF2-40B4-BE49-F238E27FC236}">
                <a16:creationId xmlns:a16="http://schemas.microsoft.com/office/drawing/2014/main" id="{64D11604-D8CD-A954-903E-0E301034369A}"/>
              </a:ext>
            </a:extLst>
          </p:cNvPr>
          <p:cNvSpPr>
            <a:spLocks noGrp="1"/>
          </p:cNvSpPr>
          <p:nvPr>
            <p:ph type="pic" sz="quarter" idx="14" hasCustomPrompt="1"/>
          </p:nvPr>
        </p:nvSpPr>
        <p:spPr>
          <a:xfrm>
            <a:off x="707804" y="2343150"/>
            <a:ext cx="2193959" cy="1590675"/>
          </a:xfrm>
          <a:prstGeom prst="rect">
            <a:avLst/>
          </a:prstGeom>
          <a:ln w="3175">
            <a:noFill/>
          </a:ln>
        </p:spPr>
        <p:txBody>
          <a:bodyPr/>
          <a:lstStyle>
            <a:lvl1pPr marL="0" indent="0">
              <a:buNone/>
              <a:defRPr lang="en-GB" sz="1500" dirty="0">
                <a:solidFill>
                  <a:schemeClr val="tx1"/>
                </a:solidFill>
              </a:defRPr>
            </a:lvl1pPr>
          </a:lstStyle>
          <a:p>
            <a:r>
              <a:rPr lang="en-GB" dirty="0"/>
              <a:t>images</a:t>
            </a:r>
          </a:p>
        </p:txBody>
      </p:sp>
      <p:sp>
        <p:nvSpPr>
          <p:cNvPr id="5" name="Text Placeholder 23">
            <a:extLst>
              <a:ext uri="{FF2B5EF4-FFF2-40B4-BE49-F238E27FC236}">
                <a16:creationId xmlns:a16="http://schemas.microsoft.com/office/drawing/2014/main" id="{1A0CFBA5-1F90-3246-45B3-C2268E8EDF21}"/>
              </a:ext>
            </a:extLst>
          </p:cNvPr>
          <p:cNvSpPr>
            <a:spLocks noGrp="1"/>
          </p:cNvSpPr>
          <p:nvPr>
            <p:ph type="body" sz="quarter" idx="16" hasCustomPrompt="1"/>
          </p:nvPr>
        </p:nvSpPr>
        <p:spPr>
          <a:xfrm>
            <a:off x="3118620" y="2589853"/>
            <a:ext cx="3324572" cy="177472"/>
          </a:xfrm>
          <a:prstGeom prst="rect">
            <a:avLst/>
          </a:prstGeom>
        </p:spPr>
        <p:txBody>
          <a:bodyPr lIns="0" tIns="0" rIns="0" bIns="0"/>
          <a:lstStyle>
            <a:lvl1pPr marL="0" indent="0">
              <a:lnSpc>
                <a:spcPts val="1320"/>
              </a:lnSpc>
              <a:spcBef>
                <a:spcPts val="0"/>
              </a:spcBef>
              <a:buNone/>
              <a:defRPr sz="1000" b="1" baseline="0">
                <a:solidFill>
                  <a:srgbClr val="555555"/>
                </a:solidFill>
              </a:defRPr>
            </a:lvl1pPr>
          </a:lstStyle>
          <a:p>
            <a:pPr lvl="0"/>
            <a:r>
              <a:rPr lang="en-US" dirty="0"/>
              <a:t>Name</a:t>
            </a:r>
          </a:p>
          <a:p>
            <a:pPr lvl="0"/>
            <a:endParaRPr lang="en-US" dirty="0"/>
          </a:p>
        </p:txBody>
      </p:sp>
      <p:sp>
        <p:nvSpPr>
          <p:cNvPr id="6" name="Text Placeholder 23">
            <a:extLst>
              <a:ext uri="{FF2B5EF4-FFF2-40B4-BE49-F238E27FC236}">
                <a16:creationId xmlns:a16="http://schemas.microsoft.com/office/drawing/2014/main" id="{AAE76325-859A-1172-A13A-F01DF82F3D6E}"/>
              </a:ext>
            </a:extLst>
          </p:cNvPr>
          <p:cNvSpPr>
            <a:spLocks noGrp="1"/>
          </p:cNvSpPr>
          <p:nvPr>
            <p:ph type="body" sz="quarter" idx="17" hasCustomPrompt="1"/>
          </p:nvPr>
        </p:nvSpPr>
        <p:spPr>
          <a:xfrm>
            <a:off x="3118620" y="2855942"/>
            <a:ext cx="3324572" cy="177472"/>
          </a:xfrm>
          <a:prstGeom prst="rect">
            <a:avLst/>
          </a:prstGeom>
        </p:spPr>
        <p:txBody>
          <a:bodyPr lIns="0" tIns="0" rIns="0" bIns="0"/>
          <a:lstStyle>
            <a:lvl1pPr marL="0" indent="0">
              <a:lnSpc>
                <a:spcPts val="1320"/>
              </a:lnSpc>
              <a:spcBef>
                <a:spcPts val="100"/>
              </a:spcBef>
              <a:buNone/>
              <a:defRPr sz="1000" b="0" spc="-10" baseline="0">
                <a:solidFill>
                  <a:schemeClr val="bg1">
                    <a:lumMod val="50000"/>
                  </a:schemeClr>
                </a:solidFill>
              </a:defRPr>
            </a:lvl1pPr>
          </a:lstStyle>
          <a:p>
            <a:pPr lvl="0"/>
            <a:r>
              <a:rPr lang="en-US" dirty="0"/>
              <a:t>Title</a:t>
            </a:r>
          </a:p>
          <a:p>
            <a:pPr lvl="0"/>
            <a:endParaRPr lang="en-US" dirty="0"/>
          </a:p>
        </p:txBody>
      </p:sp>
      <p:sp>
        <p:nvSpPr>
          <p:cNvPr id="7" name="Text Placeholder 23">
            <a:extLst>
              <a:ext uri="{FF2B5EF4-FFF2-40B4-BE49-F238E27FC236}">
                <a16:creationId xmlns:a16="http://schemas.microsoft.com/office/drawing/2014/main" id="{4A993C68-8785-5098-242E-DEE8FD3B28CC}"/>
              </a:ext>
            </a:extLst>
          </p:cNvPr>
          <p:cNvSpPr>
            <a:spLocks noGrp="1"/>
          </p:cNvSpPr>
          <p:nvPr>
            <p:ph type="body" sz="quarter" idx="18" hasCustomPrompt="1"/>
          </p:nvPr>
        </p:nvSpPr>
        <p:spPr>
          <a:xfrm>
            <a:off x="3118620" y="3122031"/>
            <a:ext cx="3324572" cy="183040"/>
          </a:xfrm>
          <a:prstGeom prst="rect">
            <a:avLst/>
          </a:prstGeom>
        </p:spPr>
        <p:txBody>
          <a:bodyPr lIns="0" tIns="0" rIns="0" bIns="0"/>
          <a:lstStyle>
            <a:lvl1pPr marL="0" indent="0">
              <a:lnSpc>
                <a:spcPts val="1320"/>
              </a:lnSpc>
              <a:spcBef>
                <a:spcPts val="100"/>
              </a:spcBef>
              <a:buNone/>
              <a:defRPr sz="900" b="0" spc="-10" baseline="0">
                <a:solidFill>
                  <a:schemeClr val="bg1">
                    <a:lumMod val="50000"/>
                  </a:schemeClr>
                </a:solidFill>
              </a:defRPr>
            </a:lvl1pPr>
          </a:lstStyle>
          <a:p>
            <a:pPr lvl="0"/>
            <a:r>
              <a:rPr lang="en-US" dirty="0"/>
              <a:t>Number</a:t>
            </a:r>
          </a:p>
        </p:txBody>
      </p:sp>
      <p:sp>
        <p:nvSpPr>
          <p:cNvPr id="8" name="Text Placeholder 23">
            <a:extLst>
              <a:ext uri="{FF2B5EF4-FFF2-40B4-BE49-F238E27FC236}">
                <a16:creationId xmlns:a16="http://schemas.microsoft.com/office/drawing/2014/main" id="{34143370-13F2-2BD6-1613-8B1EF5C0E500}"/>
              </a:ext>
            </a:extLst>
          </p:cNvPr>
          <p:cNvSpPr>
            <a:spLocks noGrp="1"/>
          </p:cNvSpPr>
          <p:nvPr>
            <p:ph type="body" sz="quarter" idx="19" hasCustomPrompt="1"/>
          </p:nvPr>
        </p:nvSpPr>
        <p:spPr>
          <a:xfrm>
            <a:off x="3118619" y="3393687"/>
            <a:ext cx="3324575" cy="183040"/>
          </a:xfrm>
          <a:prstGeom prst="rect">
            <a:avLst/>
          </a:prstGeom>
        </p:spPr>
        <p:txBody>
          <a:bodyPr lIns="0" tIns="0" rIns="0" bIns="0"/>
          <a:lstStyle>
            <a:lvl1pPr marL="0" indent="0">
              <a:lnSpc>
                <a:spcPts val="1320"/>
              </a:lnSpc>
              <a:spcBef>
                <a:spcPts val="100"/>
              </a:spcBef>
              <a:buNone/>
              <a:defRPr sz="900" b="0" u="sng" spc="-10" baseline="0">
                <a:solidFill>
                  <a:srgbClr val="555555"/>
                </a:solidFill>
              </a:defRPr>
            </a:lvl1pPr>
          </a:lstStyle>
          <a:p>
            <a:pPr lvl="0"/>
            <a:r>
              <a:rPr lang="en-US" dirty="0"/>
              <a:t>Email@weightmans.com</a:t>
            </a:r>
          </a:p>
        </p:txBody>
      </p:sp>
      <p:sp>
        <p:nvSpPr>
          <p:cNvPr id="9" name="Picture Placeholder 18">
            <a:extLst>
              <a:ext uri="{FF2B5EF4-FFF2-40B4-BE49-F238E27FC236}">
                <a16:creationId xmlns:a16="http://schemas.microsoft.com/office/drawing/2014/main" id="{7B7F37CE-89F4-4F27-D110-63E7A69F96A7}"/>
              </a:ext>
            </a:extLst>
          </p:cNvPr>
          <p:cNvSpPr>
            <a:spLocks noGrp="1"/>
          </p:cNvSpPr>
          <p:nvPr>
            <p:ph type="pic" sz="quarter" idx="20" hasCustomPrompt="1"/>
          </p:nvPr>
        </p:nvSpPr>
        <p:spPr>
          <a:xfrm>
            <a:off x="707804" y="4654491"/>
            <a:ext cx="2193959" cy="1590675"/>
          </a:xfrm>
          <a:prstGeom prst="rect">
            <a:avLst/>
          </a:prstGeom>
          <a:ln w="3175">
            <a:noFill/>
          </a:ln>
        </p:spPr>
        <p:txBody>
          <a:bodyPr/>
          <a:lstStyle>
            <a:lvl1pPr marL="0" indent="0">
              <a:buNone/>
              <a:defRPr lang="en-GB" sz="1500" dirty="0">
                <a:solidFill>
                  <a:schemeClr val="tx1"/>
                </a:solidFill>
              </a:defRPr>
            </a:lvl1pPr>
          </a:lstStyle>
          <a:p>
            <a:r>
              <a:rPr lang="en-GB" dirty="0"/>
              <a:t>images</a:t>
            </a:r>
          </a:p>
        </p:txBody>
      </p:sp>
      <p:sp>
        <p:nvSpPr>
          <p:cNvPr id="14" name="Text Placeholder 23">
            <a:extLst>
              <a:ext uri="{FF2B5EF4-FFF2-40B4-BE49-F238E27FC236}">
                <a16:creationId xmlns:a16="http://schemas.microsoft.com/office/drawing/2014/main" id="{67A713AC-80EA-BD99-4BB2-2F0D4970A5DB}"/>
              </a:ext>
            </a:extLst>
          </p:cNvPr>
          <p:cNvSpPr>
            <a:spLocks noGrp="1"/>
          </p:cNvSpPr>
          <p:nvPr>
            <p:ph type="body" sz="quarter" idx="21" hasCustomPrompt="1"/>
          </p:nvPr>
        </p:nvSpPr>
        <p:spPr>
          <a:xfrm>
            <a:off x="3150207" y="4901194"/>
            <a:ext cx="3324572" cy="177472"/>
          </a:xfrm>
          <a:prstGeom prst="rect">
            <a:avLst/>
          </a:prstGeom>
        </p:spPr>
        <p:txBody>
          <a:bodyPr lIns="0" tIns="0" rIns="0" bIns="0"/>
          <a:lstStyle>
            <a:lvl1pPr marL="0" indent="0">
              <a:lnSpc>
                <a:spcPts val="1320"/>
              </a:lnSpc>
              <a:spcBef>
                <a:spcPts val="0"/>
              </a:spcBef>
              <a:buNone/>
              <a:defRPr sz="1000" b="1" baseline="0">
                <a:solidFill>
                  <a:srgbClr val="555555"/>
                </a:solidFill>
              </a:defRPr>
            </a:lvl1pPr>
          </a:lstStyle>
          <a:p>
            <a:pPr lvl="0"/>
            <a:r>
              <a:rPr lang="en-US" dirty="0"/>
              <a:t>Name</a:t>
            </a:r>
          </a:p>
          <a:p>
            <a:pPr lvl="0"/>
            <a:endParaRPr lang="en-US" dirty="0"/>
          </a:p>
        </p:txBody>
      </p:sp>
      <p:sp>
        <p:nvSpPr>
          <p:cNvPr id="15" name="Text Placeholder 23">
            <a:extLst>
              <a:ext uri="{FF2B5EF4-FFF2-40B4-BE49-F238E27FC236}">
                <a16:creationId xmlns:a16="http://schemas.microsoft.com/office/drawing/2014/main" id="{460C8878-B1FF-D2A6-2C44-449F8114463C}"/>
              </a:ext>
            </a:extLst>
          </p:cNvPr>
          <p:cNvSpPr>
            <a:spLocks noGrp="1"/>
          </p:cNvSpPr>
          <p:nvPr>
            <p:ph type="body" sz="quarter" idx="22" hasCustomPrompt="1"/>
          </p:nvPr>
        </p:nvSpPr>
        <p:spPr>
          <a:xfrm>
            <a:off x="3150207" y="5167283"/>
            <a:ext cx="3324572" cy="177472"/>
          </a:xfrm>
          <a:prstGeom prst="rect">
            <a:avLst/>
          </a:prstGeom>
        </p:spPr>
        <p:txBody>
          <a:bodyPr lIns="0" tIns="0" rIns="0" bIns="0"/>
          <a:lstStyle>
            <a:lvl1pPr marL="0" indent="0">
              <a:lnSpc>
                <a:spcPts val="1320"/>
              </a:lnSpc>
              <a:spcBef>
                <a:spcPts val="100"/>
              </a:spcBef>
              <a:buNone/>
              <a:defRPr sz="1000" b="0" spc="-10" baseline="0">
                <a:solidFill>
                  <a:schemeClr val="bg1">
                    <a:lumMod val="50000"/>
                  </a:schemeClr>
                </a:solidFill>
              </a:defRPr>
            </a:lvl1pPr>
          </a:lstStyle>
          <a:p>
            <a:pPr lvl="0"/>
            <a:r>
              <a:rPr lang="en-US" dirty="0"/>
              <a:t>Title</a:t>
            </a:r>
          </a:p>
          <a:p>
            <a:pPr lvl="0"/>
            <a:endParaRPr lang="en-US" dirty="0"/>
          </a:p>
        </p:txBody>
      </p:sp>
      <p:sp>
        <p:nvSpPr>
          <p:cNvPr id="16" name="Text Placeholder 23">
            <a:extLst>
              <a:ext uri="{FF2B5EF4-FFF2-40B4-BE49-F238E27FC236}">
                <a16:creationId xmlns:a16="http://schemas.microsoft.com/office/drawing/2014/main" id="{29603892-2912-CAD1-B156-1A82C3128CEB}"/>
              </a:ext>
            </a:extLst>
          </p:cNvPr>
          <p:cNvSpPr>
            <a:spLocks noGrp="1"/>
          </p:cNvSpPr>
          <p:nvPr>
            <p:ph type="body" sz="quarter" idx="23" hasCustomPrompt="1"/>
          </p:nvPr>
        </p:nvSpPr>
        <p:spPr>
          <a:xfrm>
            <a:off x="3150207" y="5433372"/>
            <a:ext cx="3324572" cy="183040"/>
          </a:xfrm>
          <a:prstGeom prst="rect">
            <a:avLst/>
          </a:prstGeom>
        </p:spPr>
        <p:txBody>
          <a:bodyPr lIns="0" tIns="0" rIns="0" bIns="0"/>
          <a:lstStyle>
            <a:lvl1pPr marL="0" indent="0">
              <a:lnSpc>
                <a:spcPts val="1320"/>
              </a:lnSpc>
              <a:spcBef>
                <a:spcPts val="100"/>
              </a:spcBef>
              <a:buNone/>
              <a:defRPr sz="900" b="0" spc="-10" baseline="0">
                <a:solidFill>
                  <a:schemeClr val="bg1">
                    <a:lumMod val="50000"/>
                  </a:schemeClr>
                </a:solidFill>
              </a:defRPr>
            </a:lvl1pPr>
          </a:lstStyle>
          <a:p>
            <a:pPr lvl="0"/>
            <a:r>
              <a:rPr lang="en-US" dirty="0"/>
              <a:t>Number</a:t>
            </a:r>
          </a:p>
        </p:txBody>
      </p:sp>
      <p:sp>
        <p:nvSpPr>
          <p:cNvPr id="17" name="Text Placeholder 23">
            <a:extLst>
              <a:ext uri="{FF2B5EF4-FFF2-40B4-BE49-F238E27FC236}">
                <a16:creationId xmlns:a16="http://schemas.microsoft.com/office/drawing/2014/main" id="{72D9FB42-01AD-612D-FF8B-C33727CD130B}"/>
              </a:ext>
            </a:extLst>
          </p:cNvPr>
          <p:cNvSpPr>
            <a:spLocks noGrp="1"/>
          </p:cNvSpPr>
          <p:nvPr>
            <p:ph type="body" sz="quarter" idx="24" hasCustomPrompt="1"/>
          </p:nvPr>
        </p:nvSpPr>
        <p:spPr>
          <a:xfrm>
            <a:off x="3150206" y="5705028"/>
            <a:ext cx="3324575" cy="183040"/>
          </a:xfrm>
          <a:prstGeom prst="rect">
            <a:avLst/>
          </a:prstGeom>
        </p:spPr>
        <p:txBody>
          <a:bodyPr lIns="0" tIns="0" rIns="0" bIns="0"/>
          <a:lstStyle>
            <a:lvl1pPr marL="0" indent="0">
              <a:lnSpc>
                <a:spcPts val="1320"/>
              </a:lnSpc>
              <a:spcBef>
                <a:spcPts val="100"/>
              </a:spcBef>
              <a:buNone/>
              <a:defRPr sz="900" b="0" u="sng" spc="-10" baseline="0">
                <a:solidFill>
                  <a:srgbClr val="555555"/>
                </a:solidFill>
              </a:defRPr>
            </a:lvl1pPr>
          </a:lstStyle>
          <a:p>
            <a:pPr lvl="0"/>
            <a:r>
              <a:rPr lang="en-US" dirty="0"/>
              <a:t>Email@weightmans.com</a:t>
            </a:r>
          </a:p>
        </p:txBody>
      </p:sp>
    </p:spTree>
    <p:extLst>
      <p:ext uri="{BB962C8B-B14F-4D97-AF65-F5344CB8AC3E}">
        <p14:creationId xmlns:p14="http://schemas.microsoft.com/office/powerpoint/2010/main" val="1916404753"/>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extLst>
    <p:ext uri="{DCECCB84-F9BA-43D5-87BE-67443E8EF086}">
      <p15:sldGuideLst xmlns:p15="http://schemas.microsoft.com/office/powerpoint/2012/main">
        <p15:guide id="1" orient="horz" pos="1476"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_Title slide 05 Professional">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2025088-7AD2-5260-A858-FCFF99EA735D}"/>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rcRect/>
          <a:stretch/>
        </p:blipFill>
        <p:spPr>
          <a:xfrm>
            <a:off x="1250" y="74"/>
            <a:ext cx="13435349" cy="7561956"/>
          </a:xfrm>
          <a:prstGeom prst="rect">
            <a:avLst/>
          </a:prstGeom>
        </p:spPr>
      </p:pic>
      <p:sp>
        <p:nvSpPr>
          <p:cNvPr id="4" name="Text Placeholder 11">
            <a:extLst>
              <a:ext uri="{FF2B5EF4-FFF2-40B4-BE49-F238E27FC236}">
                <a16:creationId xmlns:a16="http://schemas.microsoft.com/office/drawing/2014/main" id="{1963BDBE-7372-EF62-BD4E-5783A238B0DD}"/>
              </a:ext>
            </a:extLst>
          </p:cNvPr>
          <p:cNvSpPr txBox="1">
            <a:spLocks/>
          </p:cNvSpPr>
          <p:nvPr userDrawn="1"/>
        </p:nvSpPr>
        <p:spPr>
          <a:xfrm>
            <a:off x="702151" y="6985001"/>
            <a:ext cx="1989773" cy="180975"/>
          </a:xfrm>
          <a:prstGeom prst="rect">
            <a:avLst/>
          </a:prstGeom>
        </p:spPr>
        <p:txBody>
          <a:bodyPr lIns="0" tIns="0"/>
          <a:lstStyle>
            <a:lvl1pPr marL="0" algn="l">
              <a:lnSpc>
                <a:spcPts val="1300"/>
              </a:lnSpc>
              <a:spcBef>
                <a:spcPts val="0"/>
              </a:spcBef>
              <a:defRPr sz="1300">
                <a:solidFill>
                  <a:srgbClr val="004F59"/>
                </a:solidFill>
                <a:latin typeface="Lucida Sans Unicode" panose="020B0602030504020204" pitchFamily="34" charset="0"/>
                <a:ea typeface="+mn-ea"/>
                <a:cs typeface="Lucida Sans Unicode" panose="020B0602030504020204" pitchFamily="34" charset="0"/>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en-US" sz="1000" dirty="0"/>
              <a:t>weightmans.com</a:t>
            </a:r>
            <a:endParaRPr lang="en-GB" sz="1000" dirty="0"/>
          </a:p>
        </p:txBody>
      </p:sp>
      <p:sp>
        <p:nvSpPr>
          <p:cNvPr id="5" name="Text Placeholder 8">
            <a:extLst>
              <a:ext uri="{FF2B5EF4-FFF2-40B4-BE49-F238E27FC236}">
                <a16:creationId xmlns:a16="http://schemas.microsoft.com/office/drawing/2014/main" id="{E80E7218-71D7-EC19-D0AB-461377DCE9E0}"/>
              </a:ext>
            </a:extLst>
          </p:cNvPr>
          <p:cNvSpPr txBox="1">
            <a:spLocks/>
          </p:cNvSpPr>
          <p:nvPr userDrawn="1"/>
        </p:nvSpPr>
        <p:spPr>
          <a:xfrm>
            <a:off x="10189423" y="6985001"/>
            <a:ext cx="2539044" cy="199221"/>
          </a:xfrm>
          <a:prstGeom prst="rect">
            <a:avLst/>
          </a:prstGeom>
        </p:spPr>
        <p:txBody>
          <a:bodyPr lIns="54408" tIns="0" rIns="0"/>
          <a:lstStyle>
            <a:lvl1pPr marL="0">
              <a:defRPr sz="1300">
                <a:solidFill>
                  <a:srgbClr val="004F59"/>
                </a:solidFill>
                <a:latin typeface="Lucida Sans Unicode" panose="020B0602030504020204" pitchFamily="34" charset="0"/>
                <a:ea typeface="+mn-ea"/>
                <a:cs typeface="Lucida Sans Unicode" panose="020B0602030504020204" pitchFamily="34" charset="0"/>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algn="r"/>
            <a:r>
              <a:rPr lang="en-GB" sz="1000" dirty="0"/>
              <a:t>© Weightmans LLP</a:t>
            </a:r>
          </a:p>
        </p:txBody>
      </p:sp>
      <p:sp>
        <p:nvSpPr>
          <p:cNvPr id="8" name="Text Placeholder 13">
            <a:extLst>
              <a:ext uri="{FF2B5EF4-FFF2-40B4-BE49-F238E27FC236}">
                <a16:creationId xmlns:a16="http://schemas.microsoft.com/office/drawing/2014/main" id="{A3FEDE6B-F1BB-3846-CD04-5F74DA4E4114}"/>
              </a:ext>
            </a:extLst>
          </p:cNvPr>
          <p:cNvSpPr>
            <a:spLocks noGrp="1"/>
          </p:cNvSpPr>
          <p:nvPr>
            <p:ph type="body" sz="quarter" idx="13" hasCustomPrompt="1"/>
          </p:nvPr>
        </p:nvSpPr>
        <p:spPr>
          <a:xfrm>
            <a:off x="701331" y="2298065"/>
            <a:ext cx="12027135" cy="684697"/>
          </a:xfrm>
          <a:prstGeom prst="rect">
            <a:avLst/>
          </a:prstGeom>
        </p:spPr>
        <p:txBody>
          <a:bodyPr lIns="0"/>
          <a:lstStyle>
            <a:lvl1pPr marL="0" indent="0">
              <a:buNone/>
              <a:defRPr sz="2800" b="1">
                <a:solidFill>
                  <a:schemeClr val="tx1"/>
                </a:solidFill>
                <a:latin typeface="Lucida Sans Unicode" panose="020B0602030504020204" pitchFamily="34" charset="0"/>
                <a:cs typeface="Lucida Sans Unicode" panose="020B0602030504020204" pitchFamily="34" charset="0"/>
              </a:defRPr>
            </a:lvl1pPr>
          </a:lstStyle>
          <a:p>
            <a:pPr lvl="0"/>
            <a:r>
              <a:rPr lang="en-US" dirty="0"/>
              <a:t>Title</a:t>
            </a:r>
          </a:p>
        </p:txBody>
      </p:sp>
      <p:sp>
        <p:nvSpPr>
          <p:cNvPr id="9" name="Text Placeholder 10">
            <a:extLst>
              <a:ext uri="{FF2B5EF4-FFF2-40B4-BE49-F238E27FC236}">
                <a16:creationId xmlns:a16="http://schemas.microsoft.com/office/drawing/2014/main" id="{939B0359-EA6A-60C4-B4AF-0BB6347BF9AF}"/>
              </a:ext>
            </a:extLst>
          </p:cNvPr>
          <p:cNvSpPr>
            <a:spLocks noGrp="1"/>
          </p:cNvSpPr>
          <p:nvPr>
            <p:ph type="body" sz="quarter" idx="18" hasCustomPrompt="1"/>
          </p:nvPr>
        </p:nvSpPr>
        <p:spPr>
          <a:xfrm>
            <a:off x="702151" y="3456590"/>
            <a:ext cx="6016149" cy="303227"/>
          </a:xfrm>
          <a:prstGeom prst="rect">
            <a:avLst/>
          </a:prstGeom>
        </p:spPr>
        <p:txBody>
          <a:bodyPr lIns="0"/>
          <a:lstStyle>
            <a:lvl1pPr marL="0" indent="0">
              <a:spcAft>
                <a:spcPts val="907"/>
              </a:spcAft>
              <a:buNone/>
              <a:defRPr sz="982">
                <a:solidFill>
                  <a:schemeClr val="tx1"/>
                </a:solidFill>
                <a:latin typeface="Lucida Sans Unicode" panose="020B0602030504020204" pitchFamily="34" charset="0"/>
                <a:cs typeface="Lucida Sans Unicode" panose="020B0602030504020204" pitchFamily="34" charset="0"/>
              </a:defRPr>
            </a:lvl1pPr>
          </a:lstStyle>
          <a:p>
            <a:pPr marL="172753" marR="0" lvl="0" indent="-172753" defTabSz="691012" eaLnBrk="1" fontAlgn="auto" latinLnBrk="0" hangingPunct="1">
              <a:lnSpc>
                <a:spcPct val="100000"/>
              </a:lnSpc>
              <a:spcBef>
                <a:spcPts val="0"/>
              </a:spcBef>
              <a:spcAft>
                <a:spcPts val="907"/>
              </a:spcAft>
              <a:buClrTx/>
              <a:buSzTx/>
              <a:tabLst/>
              <a:defRPr/>
            </a:pPr>
            <a:r>
              <a:rPr lang="en-US" dirty="0"/>
              <a:t>00 MM YYYY</a:t>
            </a:r>
          </a:p>
          <a:p>
            <a:pPr lvl="0"/>
            <a:endParaRPr lang="en-GB" dirty="0"/>
          </a:p>
        </p:txBody>
      </p:sp>
      <p:sp>
        <p:nvSpPr>
          <p:cNvPr id="2" name="Text Placeholder 14">
            <a:extLst>
              <a:ext uri="{FF2B5EF4-FFF2-40B4-BE49-F238E27FC236}">
                <a16:creationId xmlns:a16="http://schemas.microsoft.com/office/drawing/2014/main" id="{AD7DC396-FEFB-1176-62CA-48BE3B894C1B}"/>
              </a:ext>
            </a:extLst>
          </p:cNvPr>
          <p:cNvSpPr>
            <a:spLocks noGrp="1"/>
          </p:cNvSpPr>
          <p:nvPr>
            <p:ph type="body" sz="quarter" idx="19" hasCustomPrompt="1"/>
          </p:nvPr>
        </p:nvSpPr>
        <p:spPr>
          <a:xfrm>
            <a:off x="8166101" y="3444671"/>
            <a:ext cx="4562366" cy="936625"/>
          </a:xfrm>
          <a:prstGeom prst="rect">
            <a:avLst/>
          </a:prstGeom>
        </p:spPr>
        <p:txBody>
          <a:bodyPr lIns="0"/>
          <a:lstStyle>
            <a:lvl1pPr marL="0" indent="0">
              <a:spcBef>
                <a:spcPts val="453"/>
              </a:spcBef>
              <a:spcAft>
                <a:spcPts val="0"/>
              </a:spcAft>
              <a:buNone/>
              <a:defRPr sz="907">
                <a:solidFill>
                  <a:schemeClr val="tx1"/>
                </a:solidFill>
                <a:latin typeface="Lucida Sans Unicode" panose="020B0602030504020204" pitchFamily="34" charset="0"/>
                <a:cs typeface="Lucida Sans Unicode" panose="020B0602030504020204" pitchFamily="34" charset="0"/>
              </a:defRPr>
            </a:lvl1pPr>
          </a:lstStyle>
          <a:p>
            <a:pPr lvl="0"/>
            <a:r>
              <a:rPr lang="en-US" dirty="0"/>
              <a:t>Name</a:t>
            </a:r>
          </a:p>
          <a:p>
            <a:pPr lvl="0"/>
            <a:r>
              <a:rPr lang="en-US" dirty="0"/>
              <a:t>Position</a:t>
            </a:r>
          </a:p>
          <a:p>
            <a:pPr lvl="0"/>
            <a:r>
              <a:rPr lang="en-US" dirty="0"/>
              <a:t>name.surname@weightmans.com</a:t>
            </a:r>
            <a:endParaRPr lang="en-GB" dirty="0"/>
          </a:p>
        </p:txBody>
      </p:sp>
      <p:pic>
        <p:nvPicPr>
          <p:cNvPr id="7" name="Picture 6">
            <a:extLst>
              <a:ext uri="{FF2B5EF4-FFF2-40B4-BE49-F238E27FC236}">
                <a16:creationId xmlns:a16="http://schemas.microsoft.com/office/drawing/2014/main" id="{D14FA91E-2653-DEF7-397E-0D843CCF642A}"/>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706513" y="396874"/>
            <a:ext cx="1224155" cy="524806"/>
          </a:xfrm>
          <a:prstGeom prst="rect">
            <a:avLst/>
          </a:prstGeom>
        </p:spPr>
      </p:pic>
      <p:pic>
        <p:nvPicPr>
          <p:cNvPr id="11" name="Picture 10">
            <a:extLst>
              <a:ext uri="{FF2B5EF4-FFF2-40B4-BE49-F238E27FC236}">
                <a16:creationId xmlns:a16="http://schemas.microsoft.com/office/drawing/2014/main" id="{C4829D4F-2918-803A-7D51-F7424FAF9854}"/>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0904129" y="508020"/>
            <a:ext cx="1824338" cy="302513"/>
          </a:xfrm>
          <a:prstGeom prst="rect">
            <a:avLst/>
          </a:prstGeom>
        </p:spPr>
      </p:pic>
    </p:spTree>
    <p:extLst>
      <p:ext uri="{BB962C8B-B14F-4D97-AF65-F5344CB8AC3E}">
        <p14:creationId xmlns:p14="http://schemas.microsoft.com/office/powerpoint/2010/main" val="1509045080"/>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Title slide 07">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61D69C5-7775-AD5A-7DDA-DEE6E1F821C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250" y="822"/>
            <a:ext cx="13435349" cy="7561956"/>
          </a:xfrm>
          <a:prstGeom prst="rect">
            <a:avLst/>
          </a:prstGeom>
        </p:spPr>
      </p:pic>
      <p:sp>
        <p:nvSpPr>
          <p:cNvPr id="19" name="Text Placeholder 18">
            <a:extLst>
              <a:ext uri="{FF2B5EF4-FFF2-40B4-BE49-F238E27FC236}">
                <a16:creationId xmlns:a16="http://schemas.microsoft.com/office/drawing/2014/main" id="{2ECFE3BE-7493-E633-2F81-B618977A62CD}"/>
              </a:ext>
            </a:extLst>
          </p:cNvPr>
          <p:cNvSpPr>
            <a:spLocks noGrp="1"/>
          </p:cNvSpPr>
          <p:nvPr>
            <p:ph type="body" sz="quarter" idx="10" hasCustomPrompt="1"/>
          </p:nvPr>
        </p:nvSpPr>
        <p:spPr>
          <a:xfrm>
            <a:off x="702151" y="2593294"/>
            <a:ext cx="12124058" cy="525463"/>
          </a:xfrm>
          <a:prstGeom prst="rect">
            <a:avLst/>
          </a:prstGeom>
        </p:spPr>
        <p:txBody>
          <a:bodyPr lIns="0"/>
          <a:lstStyle>
            <a:lvl1pPr marL="0" indent="0">
              <a:buNone/>
              <a:defRPr sz="1800">
                <a:solidFill>
                  <a:srgbClr val="004F59"/>
                </a:solidFill>
                <a:latin typeface="Lucida Sans Unicode" panose="020B0602030504020204" pitchFamily="34" charset="0"/>
                <a:cs typeface="Lucida Sans Unicode" panose="020B0602030504020204" pitchFamily="34" charset="0"/>
              </a:defRPr>
            </a:lvl1pPr>
          </a:lstStyle>
          <a:p>
            <a:pPr lvl="0"/>
            <a:r>
              <a:rPr lang="en-US" dirty="0"/>
              <a:t>Title goes here – sub title</a:t>
            </a:r>
            <a:endParaRPr lang="en-GB" dirty="0"/>
          </a:p>
        </p:txBody>
      </p:sp>
      <p:sp>
        <p:nvSpPr>
          <p:cNvPr id="21" name="Text Placeholder 20">
            <a:extLst>
              <a:ext uri="{FF2B5EF4-FFF2-40B4-BE49-F238E27FC236}">
                <a16:creationId xmlns:a16="http://schemas.microsoft.com/office/drawing/2014/main" id="{21435299-5C1E-B7B6-504B-AF6A667283C0}"/>
              </a:ext>
            </a:extLst>
          </p:cNvPr>
          <p:cNvSpPr>
            <a:spLocks noGrp="1"/>
          </p:cNvSpPr>
          <p:nvPr>
            <p:ph type="body" sz="quarter" idx="11" hasCustomPrompt="1"/>
          </p:nvPr>
        </p:nvSpPr>
        <p:spPr>
          <a:xfrm>
            <a:off x="715199" y="3154760"/>
            <a:ext cx="12124058" cy="338906"/>
          </a:xfrm>
          <a:prstGeom prst="rect">
            <a:avLst/>
          </a:prstGeom>
        </p:spPr>
        <p:txBody>
          <a:bodyPr lIns="0"/>
          <a:lstStyle>
            <a:lvl1pPr marL="0" indent="0">
              <a:buNone/>
              <a:defRPr sz="1058">
                <a:solidFill>
                  <a:srgbClr val="004F59"/>
                </a:solidFill>
                <a:latin typeface="Lucida Sans Unicode" panose="020B0602030504020204" pitchFamily="34" charset="0"/>
                <a:cs typeface="Lucida Sans Unicode" panose="020B0602030504020204" pitchFamily="34" charset="0"/>
              </a:defRPr>
            </a:lvl1pPr>
          </a:lstStyle>
          <a:p>
            <a:pPr lvl="0"/>
            <a:r>
              <a:rPr lang="en-GB" sz="1058" dirty="0">
                <a:latin typeface="Lucida Sans Unicode" panose="020B0602030504020204" pitchFamily="34" charset="0"/>
                <a:cs typeface="Lucida Sans Unicode" panose="020B0602030504020204" pitchFamily="34" charset="0"/>
              </a:rPr>
              <a:t>00 MM YYYY</a:t>
            </a:r>
            <a:endParaRPr lang="en-GB" dirty="0"/>
          </a:p>
        </p:txBody>
      </p:sp>
      <p:sp>
        <p:nvSpPr>
          <p:cNvPr id="23" name="Text Placeholder 22">
            <a:extLst>
              <a:ext uri="{FF2B5EF4-FFF2-40B4-BE49-F238E27FC236}">
                <a16:creationId xmlns:a16="http://schemas.microsoft.com/office/drawing/2014/main" id="{6880437B-E931-11A6-0A71-834AD9E961A4}"/>
              </a:ext>
            </a:extLst>
          </p:cNvPr>
          <p:cNvSpPr>
            <a:spLocks noGrp="1"/>
          </p:cNvSpPr>
          <p:nvPr>
            <p:ph type="body" sz="quarter" idx="12" hasCustomPrompt="1"/>
          </p:nvPr>
        </p:nvSpPr>
        <p:spPr>
          <a:xfrm>
            <a:off x="702151" y="3711179"/>
            <a:ext cx="6016149" cy="1222375"/>
          </a:xfrm>
          <a:prstGeom prst="rect">
            <a:avLst/>
          </a:prstGeom>
        </p:spPr>
        <p:txBody>
          <a:bodyPr lIns="0"/>
          <a:lstStyle>
            <a:lvl1pPr marL="0" indent="0">
              <a:spcBef>
                <a:spcPts val="453"/>
              </a:spcBef>
              <a:buNone/>
              <a:defRPr sz="907">
                <a:solidFill>
                  <a:srgbClr val="004F59"/>
                </a:solidFill>
                <a:latin typeface="Lucida Sans Unicode" panose="020B0602030504020204" pitchFamily="34" charset="0"/>
                <a:cs typeface="Lucida Sans Unicode" panose="020B0602030504020204" pitchFamily="34" charset="0"/>
              </a:defRPr>
            </a:lvl1pPr>
          </a:lstStyle>
          <a:p>
            <a:pPr lvl="0"/>
            <a:r>
              <a:rPr lang="en-US" dirty="0"/>
              <a:t>Name</a:t>
            </a:r>
          </a:p>
          <a:p>
            <a:pPr lvl="0"/>
            <a:r>
              <a:rPr lang="en-US" dirty="0"/>
              <a:t>Position</a:t>
            </a:r>
          </a:p>
          <a:p>
            <a:pPr lvl="0"/>
            <a:r>
              <a:rPr lang="en-US" dirty="0"/>
              <a:t>email@weightmans.com</a:t>
            </a:r>
            <a:endParaRPr lang="en-GB" dirty="0"/>
          </a:p>
        </p:txBody>
      </p:sp>
      <p:pic>
        <p:nvPicPr>
          <p:cNvPr id="5" name="Picture 4">
            <a:extLst>
              <a:ext uri="{FF2B5EF4-FFF2-40B4-BE49-F238E27FC236}">
                <a16:creationId xmlns:a16="http://schemas.microsoft.com/office/drawing/2014/main" id="{63B2D09A-F637-BF04-2A5C-61F7F84D85C6}"/>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715974" y="1693194"/>
            <a:ext cx="3335326" cy="571230"/>
          </a:xfrm>
          <a:prstGeom prst="rect">
            <a:avLst/>
          </a:prstGeom>
        </p:spPr>
      </p:pic>
      <p:pic>
        <p:nvPicPr>
          <p:cNvPr id="4" name="Picture 3">
            <a:extLst>
              <a:ext uri="{FF2B5EF4-FFF2-40B4-BE49-F238E27FC236}">
                <a16:creationId xmlns:a16="http://schemas.microsoft.com/office/drawing/2014/main" id="{FBB44A83-1285-C41F-1DD7-489101C1C928}"/>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706513" y="396874"/>
            <a:ext cx="1224155" cy="524806"/>
          </a:xfrm>
          <a:prstGeom prst="rect">
            <a:avLst/>
          </a:prstGeom>
        </p:spPr>
      </p:pic>
      <p:pic>
        <p:nvPicPr>
          <p:cNvPr id="7" name="Picture 6">
            <a:extLst>
              <a:ext uri="{FF2B5EF4-FFF2-40B4-BE49-F238E27FC236}">
                <a16:creationId xmlns:a16="http://schemas.microsoft.com/office/drawing/2014/main" id="{23714F7E-7E59-4D4D-F6EE-BBBCF0CFECBF}"/>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0904129" y="508020"/>
            <a:ext cx="1824338" cy="302513"/>
          </a:xfrm>
          <a:prstGeom prst="rect">
            <a:avLst/>
          </a:prstGeom>
        </p:spPr>
      </p:pic>
      <p:sp>
        <p:nvSpPr>
          <p:cNvPr id="2" name="Text Placeholder 11">
            <a:extLst>
              <a:ext uri="{FF2B5EF4-FFF2-40B4-BE49-F238E27FC236}">
                <a16:creationId xmlns:a16="http://schemas.microsoft.com/office/drawing/2014/main" id="{D01533A9-8195-75B1-3D21-F6205522EBEA}"/>
              </a:ext>
            </a:extLst>
          </p:cNvPr>
          <p:cNvSpPr txBox="1">
            <a:spLocks/>
          </p:cNvSpPr>
          <p:nvPr userDrawn="1"/>
        </p:nvSpPr>
        <p:spPr>
          <a:xfrm>
            <a:off x="702151" y="6985001"/>
            <a:ext cx="1989773" cy="180975"/>
          </a:xfrm>
          <a:prstGeom prst="rect">
            <a:avLst/>
          </a:prstGeom>
        </p:spPr>
        <p:txBody>
          <a:bodyPr lIns="0" tIns="0"/>
          <a:lstStyle>
            <a:lvl1pPr marL="0" algn="l">
              <a:lnSpc>
                <a:spcPts val="1300"/>
              </a:lnSpc>
              <a:spcBef>
                <a:spcPts val="0"/>
              </a:spcBef>
              <a:defRPr sz="1300">
                <a:solidFill>
                  <a:srgbClr val="004F59"/>
                </a:solidFill>
                <a:latin typeface="Lucida Sans Unicode" panose="020B0602030504020204" pitchFamily="34" charset="0"/>
                <a:ea typeface="+mn-ea"/>
                <a:cs typeface="Lucida Sans Unicode" panose="020B0602030504020204" pitchFamily="34" charset="0"/>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en-US" sz="1000" dirty="0"/>
              <a:t>weightmans.com</a:t>
            </a:r>
            <a:endParaRPr lang="en-GB" sz="1000" dirty="0"/>
          </a:p>
        </p:txBody>
      </p:sp>
      <p:sp>
        <p:nvSpPr>
          <p:cNvPr id="6" name="Text Placeholder 8">
            <a:extLst>
              <a:ext uri="{FF2B5EF4-FFF2-40B4-BE49-F238E27FC236}">
                <a16:creationId xmlns:a16="http://schemas.microsoft.com/office/drawing/2014/main" id="{A2A97C25-7CD6-4DF1-94D4-04C19F355BD5}"/>
              </a:ext>
            </a:extLst>
          </p:cNvPr>
          <p:cNvSpPr txBox="1">
            <a:spLocks/>
          </p:cNvSpPr>
          <p:nvPr userDrawn="1"/>
        </p:nvSpPr>
        <p:spPr>
          <a:xfrm>
            <a:off x="10189423" y="6985001"/>
            <a:ext cx="2539044" cy="199221"/>
          </a:xfrm>
          <a:prstGeom prst="rect">
            <a:avLst/>
          </a:prstGeom>
        </p:spPr>
        <p:txBody>
          <a:bodyPr lIns="54408" tIns="0" rIns="0"/>
          <a:lstStyle>
            <a:lvl1pPr marL="0">
              <a:defRPr sz="1300">
                <a:solidFill>
                  <a:srgbClr val="004F59"/>
                </a:solidFill>
                <a:latin typeface="Lucida Sans Unicode" panose="020B0602030504020204" pitchFamily="34" charset="0"/>
                <a:ea typeface="+mn-ea"/>
                <a:cs typeface="Lucida Sans Unicode" panose="020B0602030504020204" pitchFamily="34" charset="0"/>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algn="r"/>
            <a:r>
              <a:rPr lang="en-GB" sz="1000" dirty="0"/>
              <a:t>© Weightmans LLP</a:t>
            </a:r>
          </a:p>
        </p:txBody>
      </p:sp>
    </p:spTree>
    <p:extLst>
      <p:ext uri="{BB962C8B-B14F-4D97-AF65-F5344CB8AC3E}">
        <p14:creationId xmlns:p14="http://schemas.microsoft.com/office/powerpoint/2010/main" val="1596888566"/>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extLst>
    <p:ext uri="{DCECCB84-F9BA-43D5-87BE-67443E8EF086}">
      <p15:sldGuideLst xmlns:p15="http://schemas.microsoft.com/office/powerpoint/2012/main">
        <p15:guide id="1" orient="horz" pos="440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Section title Secondary data">
    <p:spTree>
      <p:nvGrpSpPr>
        <p:cNvPr id="1" name=""/>
        <p:cNvGrpSpPr/>
        <p:nvPr/>
      </p:nvGrpSpPr>
      <p:grpSpPr>
        <a:xfrm>
          <a:off x="0" y="0"/>
          <a:ext cx="0" cy="0"/>
          <a:chOff x="0" y="0"/>
          <a:chExt cx="0" cy="0"/>
        </a:xfrm>
      </p:grpSpPr>
      <p:sp>
        <p:nvSpPr>
          <p:cNvPr id="4" name="object 2">
            <a:extLst>
              <a:ext uri="{FF2B5EF4-FFF2-40B4-BE49-F238E27FC236}">
                <a16:creationId xmlns:a16="http://schemas.microsoft.com/office/drawing/2014/main" id="{D8D9DD03-D97A-A663-42CD-5D87DD74B795}"/>
              </a:ext>
            </a:extLst>
          </p:cNvPr>
          <p:cNvSpPr>
            <a:spLocks noGrp="1" noRot="1" noMove="1" noResize="1" noEditPoints="1" noAdjustHandles="1" noChangeArrowheads="1" noChangeShapeType="1"/>
          </p:cNvSpPr>
          <p:nvPr userDrawn="1"/>
        </p:nvSpPr>
        <p:spPr>
          <a:xfrm flipH="1">
            <a:off x="0" y="13"/>
            <a:ext cx="13436600" cy="7562838"/>
          </a:xfrm>
          <a:custGeom>
            <a:avLst/>
            <a:gdLst/>
            <a:ahLst/>
            <a:cxnLst/>
            <a:rect l="l" t="t" r="r" b="b"/>
            <a:pathLst>
              <a:path w="10692130" h="7560309">
                <a:moveTo>
                  <a:pt x="10692003" y="0"/>
                </a:moveTo>
                <a:lnTo>
                  <a:pt x="0" y="0"/>
                </a:lnTo>
                <a:lnTo>
                  <a:pt x="0" y="7559992"/>
                </a:lnTo>
                <a:lnTo>
                  <a:pt x="10692003" y="7559992"/>
                </a:lnTo>
                <a:lnTo>
                  <a:pt x="10692003" y="0"/>
                </a:lnTo>
                <a:close/>
              </a:path>
            </a:pathLst>
          </a:custGeom>
          <a:blipFill>
            <a:blip r:embed="rId2">
              <a:extLst>
                <a:ext uri="{28A0092B-C50C-407E-A947-70E740481C1C}">
                  <a14:useLocalDpi xmlns:a14="http://schemas.microsoft.com/office/drawing/2010/main" val="0"/>
                </a:ext>
              </a:extLst>
            </a:blip>
            <a:stretch>
              <a:fillRect/>
            </a:stretch>
          </a:blipFill>
        </p:spPr>
        <p:txBody>
          <a:bodyPr wrap="square" lIns="0" tIns="0" rIns="0" bIns="0" rtlCol="0"/>
          <a:lstStyle/>
          <a:p>
            <a:endParaRPr dirty="0"/>
          </a:p>
        </p:txBody>
      </p:sp>
      <p:sp>
        <p:nvSpPr>
          <p:cNvPr id="15" name="Text Placeholder 13">
            <a:extLst>
              <a:ext uri="{FF2B5EF4-FFF2-40B4-BE49-F238E27FC236}">
                <a16:creationId xmlns:a16="http://schemas.microsoft.com/office/drawing/2014/main" id="{8F839C67-1456-0F35-C4C0-5C61AEAB4B53}"/>
              </a:ext>
            </a:extLst>
          </p:cNvPr>
          <p:cNvSpPr>
            <a:spLocks noGrp="1"/>
          </p:cNvSpPr>
          <p:nvPr>
            <p:ph type="body" sz="quarter" idx="14" hasCustomPrompt="1"/>
          </p:nvPr>
        </p:nvSpPr>
        <p:spPr>
          <a:xfrm>
            <a:off x="701675" y="2736850"/>
            <a:ext cx="10360025" cy="757238"/>
          </a:xfrm>
          <a:prstGeom prst="rect">
            <a:avLst/>
          </a:prstGeom>
        </p:spPr>
        <p:txBody>
          <a:bodyPr lIns="0"/>
          <a:lstStyle>
            <a:lvl1pPr marL="0" indent="0">
              <a:buNone/>
              <a:defRPr sz="3200" b="1">
                <a:solidFill>
                  <a:schemeClr val="tx1"/>
                </a:solidFill>
                <a:latin typeface="Lucida Sans Unicode" panose="020B0602030504020204" pitchFamily="34" charset="0"/>
                <a:cs typeface="Lucida Sans Unicode" panose="020B0602030504020204" pitchFamily="34" charset="0"/>
              </a:defRPr>
            </a:lvl1pPr>
          </a:lstStyle>
          <a:p>
            <a:pPr lvl="0"/>
            <a:r>
              <a:rPr lang="en-US" dirty="0"/>
              <a:t>Section title 32pt</a:t>
            </a:r>
          </a:p>
        </p:txBody>
      </p:sp>
      <p:sp>
        <p:nvSpPr>
          <p:cNvPr id="6" name="Text Placeholder 11">
            <a:extLst>
              <a:ext uri="{FF2B5EF4-FFF2-40B4-BE49-F238E27FC236}">
                <a16:creationId xmlns:a16="http://schemas.microsoft.com/office/drawing/2014/main" id="{60BCA87B-BF59-6BC3-00C5-26156EA2E0B6}"/>
              </a:ext>
            </a:extLst>
          </p:cNvPr>
          <p:cNvSpPr txBox="1">
            <a:spLocks/>
          </p:cNvSpPr>
          <p:nvPr userDrawn="1"/>
        </p:nvSpPr>
        <p:spPr>
          <a:xfrm>
            <a:off x="702151" y="6985001"/>
            <a:ext cx="1989773" cy="180975"/>
          </a:xfrm>
          <a:prstGeom prst="rect">
            <a:avLst/>
          </a:prstGeom>
        </p:spPr>
        <p:txBody>
          <a:bodyPr lIns="0" tIns="0"/>
          <a:lstStyle>
            <a:lvl1pPr marL="0" algn="l">
              <a:lnSpc>
                <a:spcPts val="1300"/>
              </a:lnSpc>
              <a:spcBef>
                <a:spcPts val="0"/>
              </a:spcBef>
              <a:defRPr sz="1300">
                <a:solidFill>
                  <a:srgbClr val="004F59"/>
                </a:solidFill>
                <a:latin typeface="Lucida Sans Unicode" panose="020B0602030504020204" pitchFamily="34" charset="0"/>
                <a:ea typeface="+mn-ea"/>
                <a:cs typeface="Lucida Sans Unicode" panose="020B0602030504020204" pitchFamily="34" charset="0"/>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en-US" sz="1000" dirty="0">
                <a:solidFill>
                  <a:schemeClr val="tx1"/>
                </a:solidFill>
              </a:rPr>
              <a:t>weightmans.com</a:t>
            </a:r>
            <a:endParaRPr lang="en-GB" sz="1000" dirty="0">
              <a:solidFill>
                <a:schemeClr val="tx1"/>
              </a:solidFill>
            </a:endParaRPr>
          </a:p>
        </p:txBody>
      </p:sp>
      <p:sp>
        <p:nvSpPr>
          <p:cNvPr id="8" name="Text Placeholder 8">
            <a:extLst>
              <a:ext uri="{FF2B5EF4-FFF2-40B4-BE49-F238E27FC236}">
                <a16:creationId xmlns:a16="http://schemas.microsoft.com/office/drawing/2014/main" id="{20EAC300-439A-EC2F-D168-683BA492F47F}"/>
              </a:ext>
            </a:extLst>
          </p:cNvPr>
          <p:cNvSpPr txBox="1">
            <a:spLocks/>
          </p:cNvSpPr>
          <p:nvPr userDrawn="1"/>
        </p:nvSpPr>
        <p:spPr>
          <a:xfrm>
            <a:off x="10413366" y="6985001"/>
            <a:ext cx="2315101" cy="180975"/>
          </a:xfrm>
          <a:prstGeom prst="rect">
            <a:avLst/>
          </a:prstGeom>
        </p:spPr>
        <p:txBody>
          <a:bodyPr lIns="54408" tIns="0" rIns="0"/>
          <a:lstStyle>
            <a:lvl1pPr marL="0">
              <a:defRPr sz="1300">
                <a:solidFill>
                  <a:srgbClr val="004F59"/>
                </a:solidFill>
                <a:latin typeface="Lucida Sans Unicode" panose="020B0602030504020204" pitchFamily="34" charset="0"/>
                <a:ea typeface="+mn-ea"/>
                <a:cs typeface="Lucida Sans Unicode" panose="020B0602030504020204" pitchFamily="34" charset="0"/>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algn="r"/>
            <a:r>
              <a:rPr lang="en-GB" sz="1000" dirty="0">
                <a:solidFill>
                  <a:schemeClr val="tx1"/>
                </a:solidFill>
              </a:rPr>
              <a:t>© Weightmans LLP</a:t>
            </a:r>
          </a:p>
        </p:txBody>
      </p:sp>
      <p:pic>
        <p:nvPicPr>
          <p:cNvPr id="9" name="Picture 8">
            <a:extLst>
              <a:ext uri="{FF2B5EF4-FFF2-40B4-BE49-F238E27FC236}">
                <a16:creationId xmlns:a16="http://schemas.microsoft.com/office/drawing/2014/main" id="{DB42B0CE-F328-B1D5-57CF-0AC1383FA8F0}"/>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706513" y="396874"/>
            <a:ext cx="1224155" cy="524806"/>
          </a:xfrm>
          <a:prstGeom prst="rect">
            <a:avLst/>
          </a:prstGeom>
        </p:spPr>
      </p:pic>
      <p:pic>
        <p:nvPicPr>
          <p:cNvPr id="10" name="Picture 9">
            <a:extLst>
              <a:ext uri="{FF2B5EF4-FFF2-40B4-BE49-F238E27FC236}">
                <a16:creationId xmlns:a16="http://schemas.microsoft.com/office/drawing/2014/main" id="{B7041690-8791-8EA1-22BA-E9652352BA8A}"/>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0904129" y="508020"/>
            <a:ext cx="1824338" cy="302513"/>
          </a:xfrm>
          <a:prstGeom prst="rect">
            <a:avLst/>
          </a:prstGeom>
        </p:spPr>
      </p:pic>
    </p:spTree>
    <p:extLst>
      <p:ext uri="{BB962C8B-B14F-4D97-AF65-F5344CB8AC3E}">
        <p14:creationId xmlns:p14="http://schemas.microsoft.com/office/powerpoint/2010/main" val="1229214607"/>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ack cover">
    <p:spTree>
      <p:nvGrpSpPr>
        <p:cNvPr id="1" name=""/>
        <p:cNvGrpSpPr/>
        <p:nvPr/>
      </p:nvGrpSpPr>
      <p:grpSpPr>
        <a:xfrm>
          <a:off x="0" y="0"/>
          <a:ext cx="0" cy="0"/>
          <a:chOff x="0" y="0"/>
          <a:chExt cx="0" cy="0"/>
        </a:xfrm>
      </p:grpSpPr>
      <p:sp>
        <p:nvSpPr>
          <p:cNvPr id="4" name="object 2">
            <a:extLst>
              <a:ext uri="{FF2B5EF4-FFF2-40B4-BE49-F238E27FC236}">
                <a16:creationId xmlns:a16="http://schemas.microsoft.com/office/drawing/2014/main" id="{D8D9DD03-D97A-A663-42CD-5D87DD74B795}"/>
              </a:ext>
            </a:extLst>
          </p:cNvPr>
          <p:cNvSpPr>
            <a:spLocks noGrp="1" noRot="1" noMove="1" noResize="1" noEditPoints="1" noAdjustHandles="1" noChangeArrowheads="1" noChangeShapeType="1"/>
          </p:cNvSpPr>
          <p:nvPr userDrawn="1"/>
        </p:nvSpPr>
        <p:spPr>
          <a:xfrm flipH="1">
            <a:off x="0" y="13"/>
            <a:ext cx="13436600" cy="7562838"/>
          </a:xfrm>
          <a:custGeom>
            <a:avLst/>
            <a:gdLst/>
            <a:ahLst/>
            <a:cxnLst/>
            <a:rect l="l" t="t" r="r" b="b"/>
            <a:pathLst>
              <a:path w="10692130" h="7560309">
                <a:moveTo>
                  <a:pt x="10692003" y="0"/>
                </a:moveTo>
                <a:lnTo>
                  <a:pt x="0" y="0"/>
                </a:lnTo>
                <a:lnTo>
                  <a:pt x="0" y="7559992"/>
                </a:lnTo>
                <a:lnTo>
                  <a:pt x="10692003" y="7559992"/>
                </a:lnTo>
                <a:lnTo>
                  <a:pt x="10692003" y="0"/>
                </a:lnTo>
                <a:close/>
              </a:path>
            </a:pathLst>
          </a:custGeom>
          <a:blipFill>
            <a:blip r:embed="rId2">
              <a:extLst>
                <a:ext uri="{28A0092B-C50C-407E-A947-70E740481C1C}">
                  <a14:useLocalDpi xmlns:a14="http://schemas.microsoft.com/office/drawing/2010/main" val="0"/>
                </a:ext>
              </a:extLst>
            </a:blip>
            <a:stretch>
              <a:fillRect/>
            </a:stretch>
          </a:blipFill>
        </p:spPr>
        <p:txBody>
          <a:bodyPr wrap="square" lIns="0" tIns="0" rIns="0" bIns="0" rtlCol="0"/>
          <a:lstStyle/>
          <a:p>
            <a:endParaRPr dirty="0"/>
          </a:p>
        </p:txBody>
      </p:sp>
      <p:sp>
        <p:nvSpPr>
          <p:cNvPr id="6" name="Text Placeholder 11">
            <a:extLst>
              <a:ext uri="{FF2B5EF4-FFF2-40B4-BE49-F238E27FC236}">
                <a16:creationId xmlns:a16="http://schemas.microsoft.com/office/drawing/2014/main" id="{BB89CF5B-69A8-C608-4646-4C76180B6F09}"/>
              </a:ext>
            </a:extLst>
          </p:cNvPr>
          <p:cNvSpPr txBox="1">
            <a:spLocks/>
          </p:cNvSpPr>
          <p:nvPr userDrawn="1"/>
        </p:nvSpPr>
        <p:spPr>
          <a:xfrm>
            <a:off x="702151" y="6985001"/>
            <a:ext cx="1989773" cy="180975"/>
          </a:xfrm>
          <a:prstGeom prst="rect">
            <a:avLst/>
          </a:prstGeom>
        </p:spPr>
        <p:txBody>
          <a:bodyPr lIns="0" tIns="0"/>
          <a:lstStyle>
            <a:lvl1pPr marL="0" algn="l">
              <a:lnSpc>
                <a:spcPts val="1300"/>
              </a:lnSpc>
              <a:spcBef>
                <a:spcPts val="0"/>
              </a:spcBef>
              <a:defRPr sz="1300">
                <a:solidFill>
                  <a:srgbClr val="004F59"/>
                </a:solidFill>
                <a:latin typeface="Lucida Sans Unicode" panose="020B0602030504020204" pitchFamily="34" charset="0"/>
                <a:ea typeface="+mn-ea"/>
                <a:cs typeface="Lucida Sans Unicode" panose="020B0602030504020204" pitchFamily="34" charset="0"/>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en-US" sz="1000" dirty="0">
                <a:solidFill>
                  <a:schemeClr val="tx1"/>
                </a:solidFill>
              </a:rPr>
              <a:t>weightmans.com</a:t>
            </a:r>
            <a:endParaRPr lang="en-GB" sz="1000" dirty="0">
              <a:solidFill>
                <a:schemeClr val="tx1"/>
              </a:solidFill>
            </a:endParaRPr>
          </a:p>
        </p:txBody>
      </p:sp>
      <p:sp>
        <p:nvSpPr>
          <p:cNvPr id="8" name="Text Placeholder 8">
            <a:extLst>
              <a:ext uri="{FF2B5EF4-FFF2-40B4-BE49-F238E27FC236}">
                <a16:creationId xmlns:a16="http://schemas.microsoft.com/office/drawing/2014/main" id="{0FE420C2-7D81-C40F-A976-F36320405EB2}"/>
              </a:ext>
            </a:extLst>
          </p:cNvPr>
          <p:cNvSpPr txBox="1">
            <a:spLocks/>
          </p:cNvSpPr>
          <p:nvPr userDrawn="1"/>
        </p:nvSpPr>
        <p:spPr>
          <a:xfrm>
            <a:off x="10413366" y="6985001"/>
            <a:ext cx="2315101" cy="180975"/>
          </a:xfrm>
          <a:prstGeom prst="rect">
            <a:avLst/>
          </a:prstGeom>
        </p:spPr>
        <p:txBody>
          <a:bodyPr lIns="54408" tIns="0" rIns="0"/>
          <a:lstStyle>
            <a:lvl1pPr marL="0">
              <a:defRPr sz="1300">
                <a:solidFill>
                  <a:srgbClr val="004F59"/>
                </a:solidFill>
                <a:latin typeface="Lucida Sans Unicode" panose="020B0602030504020204" pitchFamily="34" charset="0"/>
                <a:ea typeface="+mn-ea"/>
                <a:cs typeface="Lucida Sans Unicode" panose="020B0602030504020204" pitchFamily="34" charset="0"/>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algn="r"/>
            <a:r>
              <a:rPr lang="en-GB" sz="1000" dirty="0">
                <a:solidFill>
                  <a:schemeClr val="tx1"/>
                </a:solidFill>
              </a:rPr>
              <a:t>© Weightmans LLP</a:t>
            </a:r>
          </a:p>
        </p:txBody>
      </p:sp>
      <p:pic>
        <p:nvPicPr>
          <p:cNvPr id="9" name="Picture 8">
            <a:extLst>
              <a:ext uri="{FF2B5EF4-FFF2-40B4-BE49-F238E27FC236}">
                <a16:creationId xmlns:a16="http://schemas.microsoft.com/office/drawing/2014/main" id="{51C487D8-4B88-1EF0-F63F-DFE45BBB3B78}"/>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706513" y="396874"/>
            <a:ext cx="1224155" cy="524806"/>
          </a:xfrm>
          <a:prstGeom prst="rect">
            <a:avLst/>
          </a:prstGeom>
        </p:spPr>
      </p:pic>
      <p:pic>
        <p:nvPicPr>
          <p:cNvPr id="10" name="Picture 9">
            <a:extLst>
              <a:ext uri="{FF2B5EF4-FFF2-40B4-BE49-F238E27FC236}">
                <a16:creationId xmlns:a16="http://schemas.microsoft.com/office/drawing/2014/main" id="{E8536431-D72C-1F40-7178-A3D4A7E5B68E}"/>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0904129" y="508020"/>
            <a:ext cx="1824338" cy="302513"/>
          </a:xfrm>
          <a:prstGeom prst="rect">
            <a:avLst/>
          </a:prstGeom>
        </p:spPr>
      </p:pic>
    </p:spTree>
    <p:extLst>
      <p:ext uri="{BB962C8B-B14F-4D97-AF65-F5344CB8AC3E}">
        <p14:creationId xmlns:p14="http://schemas.microsoft.com/office/powerpoint/2010/main" val="3788832895"/>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Section title Stone">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8494B072-A5BA-CBF2-CCF4-3352B2D08402}"/>
              </a:ext>
            </a:extLst>
          </p:cNvPr>
          <p:cNvSpPr>
            <a:spLocks noGrp="1" noRot="1" noMove="1" noResize="1" noEditPoints="1" noAdjustHandles="1" noChangeArrowheads="1" noChangeShapeType="1"/>
          </p:cNvSpPr>
          <p:nvPr userDrawn="1"/>
        </p:nvSpPr>
        <p:spPr>
          <a:xfrm rot="10800000">
            <a:off x="0" y="8"/>
            <a:ext cx="13436600" cy="7562841"/>
          </a:xfrm>
          <a:custGeom>
            <a:avLst/>
            <a:gdLst/>
            <a:ahLst/>
            <a:cxnLst/>
            <a:rect l="l" t="t" r="r" b="b"/>
            <a:pathLst>
              <a:path w="10692130" h="7560309">
                <a:moveTo>
                  <a:pt x="10692003" y="0"/>
                </a:moveTo>
                <a:lnTo>
                  <a:pt x="0" y="0"/>
                </a:lnTo>
                <a:lnTo>
                  <a:pt x="0" y="7559992"/>
                </a:lnTo>
                <a:lnTo>
                  <a:pt x="10692003" y="7559992"/>
                </a:lnTo>
                <a:lnTo>
                  <a:pt x="10692003" y="0"/>
                </a:lnTo>
                <a:close/>
              </a:path>
            </a:pathLst>
          </a:custGeom>
          <a:solidFill>
            <a:schemeClr val="bg2"/>
          </a:solidFill>
        </p:spPr>
        <p:txBody>
          <a:bodyPr wrap="square" lIns="0" tIns="0" rIns="0" bIns="0" rtlCol="0"/>
          <a:lstStyle/>
          <a:p>
            <a:endParaRPr/>
          </a:p>
        </p:txBody>
      </p:sp>
      <p:sp>
        <p:nvSpPr>
          <p:cNvPr id="10" name="Text Placeholder 13">
            <a:extLst>
              <a:ext uri="{FF2B5EF4-FFF2-40B4-BE49-F238E27FC236}">
                <a16:creationId xmlns:a16="http://schemas.microsoft.com/office/drawing/2014/main" id="{2ACE14DB-87CD-CF73-428C-B481BCFE7ECB}"/>
              </a:ext>
            </a:extLst>
          </p:cNvPr>
          <p:cNvSpPr>
            <a:spLocks noGrp="1"/>
          </p:cNvSpPr>
          <p:nvPr>
            <p:ph type="body" sz="quarter" idx="13" hasCustomPrompt="1"/>
          </p:nvPr>
        </p:nvSpPr>
        <p:spPr>
          <a:xfrm>
            <a:off x="702151" y="2736850"/>
            <a:ext cx="10345857" cy="757238"/>
          </a:xfrm>
          <a:prstGeom prst="rect">
            <a:avLst/>
          </a:prstGeom>
        </p:spPr>
        <p:txBody>
          <a:bodyPr lIns="0"/>
          <a:lstStyle>
            <a:lvl1pPr marL="0" indent="0">
              <a:buNone/>
              <a:defRPr sz="3200" b="1">
                <a:solidFill>
                  <a:srgbClr val="555555"/>
                </a:solidFill>
                <a:latin typeface="Lucida Sans Unicode" panose="020B0602030504020204" pitchFamily="34" charset="0"/>
                <a:cs typeface="Lucida Sans Unicode" panose="020B0602030504020204" pitchFamily="34" charset="0"/>
              </a:defRPr>
            </a:lvl1pPr>
          </a:lstStyle>
          <a:p>
            <a:pPr lvl="0"/>
            <a:r>
              <a:rPr lang="en-US" dirty="0"/>
              <a:t>Section title 32pt</a:t>
            </a:r>
          </a:p>
        </p:txBody>
      </p:sp>
      <p:sp>
        <p:nvSpPr>
          <p:cNvPr id="12" name="Text Placeholder 11">
            <a:extLst>
              <a:ext uri="{FF2B5EF4-FFF2-40B4-BE49-F238E27FC236}">
                <a16:creationId xmlns:a16="http://schemas.microsoft.com/office/drawing/2014/main" id="{58480ABB-8F4D-9070-787E-A54DD8D59CF0}"/>
              </a:ext>
            </a:extLst>
          </p:cNvPr>
          <p:cNvSpPr txBox="1">
            <a:spLocks/>
          </p:cNvSpPr>
          <p:nvPr userDrawn="1"/>
        </p:nvSpPr>
        <p:spPr>
          <a:xfrm>
            <a:off x="702151" y="6985001"/>
            <a:ext cx="1989773" cy="180975"/>
          </a:xfrm>
          <a:prstGeom prst="rect">
            <a:avLst/>
          </a:prstGeom>
        </p:spPr>
        <p:txBody>
          <a:bodyPr lIns="0" tIns="0"/>
          <a:lstStyle>
            <a:lvl1pPr marL="0" algn="l">
              <a:lnSpc>
                <a:spcPts val="1300"/>
              </a:lnSpc>
              <a:spcBef>
                <a:spcPts val="0"/>
              </a:spcBef>
              <a:defRPr sz="1300">
                <a:solidFill>
                  <a:srgbClr val="004F59"/>
                </a:solidFill>
                <a:latin typeface="Lucida Sans Unicode" panose="020B0602030504020204" pitchFamily="34" charset="0"/>
                <a:ea typeface="+mn-ea"/>
                <a:cs typeface="Lucida Sans Unicode" panose="020B0602030504020204" pitchFamily="34" charset="0"/>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en-US" sz="1000" dirty="0">
                <a:solidFill>
                  <a:schemeClr val="tx1"/>
                </a:solidFill>
              </a:rPr>
              <a:t>weightmans.com</a:t>
            </a:r>
            <a:endParaRPr lang="en-GB" sz="1000" dirty="0">
              <a:solidFill>
                <a:schemeClr val="tx1"/>
              </a:solidFill>
            </a:endParaRPr>
          </a:p>
        </p:txBody>
      </p:sp>
      <p:sp>
        <p:nvSpPr>
          <p:cNvPr id="13" name="Text Placeholder 8">
            <a:extLst>
              <a:ext uri="{FF2B5EF4-FFF2-40B4-BE49-F238E27FC236}">
                <a16:creationId xmlns:a16="http://schemas.microsoft.com/office/drawing/2014/main" id="{628847AA-067B-EC01-88A6-370D4519AC89}"/>
              </a:ext>
            </a:extLst>
          </p:cNvPr>
          <p:cNvSpPr txBox="1">
            <a:spLocks/>
          </p:cNvSpPr>
          <p:nvPr userDrawn="1"/>
        </p:nvSpPr>
        <p:spPr>
          <a:xfrm>
            <a:off x="10413366" y="6985001"/>
            <a:ext cx="2315101" cy="180975"/>
          </a:xfrm>
          <a:prstGeom prst="rect">
            <a:avLst/>
          </a:prstGeom>
        </p:spPr>
        <p:txBody>
          <a:bodyPr lIns="54408" tIns="0" rIns="0"/>
          <a:lstStyle>
            <a:lvl1pPr marL="0">
              <a:defRPr sz="1300">
                <a:solidFill>
                  <a:srgbClr val="004F59"/>
                </a:solidFill>
                <a:latin typeface="Lucida Sans Unicode" panose="020B0602030504020204" pitchFamily="34" charset="0"/>
                <a:ea typeface="+mn-ea"/>
                <a:cs typeface="Lucida Sans Unicode" panose="020B0602030504020204" pitchFamily="34" charset="0"/>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algn="r"/>
            <a:r>
              <a:rPr lang="en-GB" sz="1000" dirty="0">
                <a:solidFill>
                  <a:schemeClr val="tx1"/>
                </a:solidFill>
              </a:rPr>
              <a:t>© Weightmans LLP</a:t>
            </a:r>
          </a:p>
        </p:txBody>
      </p:sp>
      <p:pic>
        <p:nvPicPr>
          <p:cNvPr id="5" name="Picture 4">
            <a:extLst>
              <a:ext uri="{FF2B5EF4-FFF2-40B4-BE49-F238E27FC236}">
                <a16:creationId xmlns:a16="http://schemas.microsoft.com/office/drawing/2014/main" id="{AA07CD19-FE95-599C-C555-C7C2F85FBB1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06513" y="396874"/>
            <a:ext cx="1224155" cy="524806"/>
          </a:xfrm>
          <a:prstGeom prst="rect">
            <a:avLst/>
          </a:prstGeom>
        </p:spPr>
      </p:pic>
      <p:pic>
        <p:nvPicPr>
          <p:cNvPr id="7" name="Picture 6">
            <a:extLst>
              <a:ext uri="{FF2B5EF4-FFF2-40B4-BE49-F238E27FC236}">
                <a16:creationId xmlns:a16="http://schemas.microsoft.com/office/drawing/2014/main" id="{E46EFF7D-B65C-F663-30C0-9F216024D7C8}"/>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0904129" y="508020"/>
            <a:ext cx="1824338" cy="302513"/>
          </a:xfrm>
          <a:prstGeom prst="rect">
            <a:avLst/>
          </a:prstGeom>
        </p:spPr>
      </p:pic>
    </p:spTree>
    <p:extLst>
      <p:ext uri="{BB962C8B-B14F-4D97-AF65-F5344CB8AC3E}">
        <p14:creationId xmlns:p14="http://schemas.microsoft.com/office/powerpoint/2010/main" val="3335481945"/>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12.xml"/><Relationship Id="rId7" Type="http://schemas.openxmlformats.org/officeDocument/2006/relationships/image" Target="../media/image1.png"/><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theme" Target="../theme/theme2.xml"/><Relationship Id="rId5" Type="http://schemas.openxmlformats.org/officeDocument/2006/relationships/slideLayout" Target="../slideLayouts/slideLayout14.xml"/><Relationship Id="rId4"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AFAF7"/>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707804" y="1462152"/>
            <a:ext cx="8294148" cy="538609"/>
          </a:xfrm>
          <a:prstGeom prst="rect">
            <a:avLst/>
          </a:prstGeom>
        </p:spPr>
        <p:txBody>
          <a:bodyPr wrap="square" lIns="0" tIns="0" rIns="0" bIns="0">
            <a:spAutoFit/>
          </a:bodyPr>
          <a:lstStyle>
            <a:lvl1pPr>
              <a:defRPr sz="3500" b="0" i="0">
                <a:solidFill>
                  <a:srgbClr val="004F59"/>
                </a:solidFill>
                <a:latin typeface="Lucida Sans Unicode"/>
                <a:cs typeface="Lucida Sans Unicode"/>
              </a:defRPr>
            </a:lvl1pPr>
          </a:lstStyle>
          <a:p>
            <a:r>
              <a:rPr lang="en-GB" b="1" dirty="0"/>
              <a:t>Click here to add title</a:t>
            </a:r>
            <a:endParaRPr dirty="0"/>
          </a:p>
        </p:txBody>
      </p:sp>
      <p:pic>
        <p:nvPicPr>
          <p:cNvPr id="10" name="Picture 9">
            <a:extLst>
              <a:ext uri="{FF2B5EF4-FFF2-40B4-BE49-F238E27FC236}">
                <a16:creationId xmlns:a16="http://schemas.microsoft.com/office/drawing/2014/main" id="{E3AB5226-0400-3D0A-3069-6A1E9EE68974}"/>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706513" y="396874"/>
            <a:ext cx="1224155" cy="524806"/>
          </a:xfrm>
          <a:prstGeom prst="rect">
            <a:avLst/>
          </a:prstGeom>
        </p:spPr>
      </p:pic>
      <p:sp>
        <p:nvSpPr>
          <p:cNvPr id="11" name="Text Placeholder 11">
            <a:extLst>
              <a:ext uri="{FF2B5EF4-FFF2-40B4-BE49-F238E27FC236}">
                <a16:creationId xmlns:a16="http://schemas.microsoft.com/office/drawing/2014/main" id="{57903F63-CD5B-C716-3503-B6D6BAD6CBFC}"/>
              </a:ext>
            </a:extLst>
          </p:cNvPr>
          <p:cNvSpPr txBox="1">
            <a:spLocks/>
          </p:cNvSpPr>
          <p:nvPr userDrawn="1"/>
        </p:nvSpPr>
        <p:spPr>
          <a:xfrm>
            <a:off x="702151" y="6985001"/>
            <a:ext cx="1989773" cy="180975"/>
          </a:xfrm>
          <a:prstGeom prst="rect">
            <a:avLst/>
          </a:prstGeom>
        </p:spPr>
        <p:txBody>
          <a:bodyPr lIns="0" tIns="0"/>
          <a:lstStyle>
            <a:lvl1pPr marL="0" algn="l">
              <a:lnSpc>
                <a:spcPts val="1300"/>
              </a:lnSpc>
              <a:spcBef>
                <a:spcPts val="0"/>
              </a:spcBef>
              <a:defRPr sz="1300">
                <a:solidFill>
                  <a:srgbClr val="004F59"/>
                </a:solidFill>
                <a:latin typeface="Lucida Sans Unicode" panose="020B0602030504020204" pitchFamily="34" charset="0"/>
                <a:ea typeface="+mn-ea"/>
                <a:cs typeface="Lucida Sans Unicode" panose="020B0602030504020204" pitchFamily="34" charset="0"/>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en-US" sz="1000" dirty="0"/>
              <a:t>weightmans.com</a:t>
            </a:r>
            <a:endParaRPr lang="en-GB" sz="1000" dirty="0"/>
          </a:p>
        </p:txBody>
      </p:sp>
      <p:sp>
        <p:nvSpPr>
          <p:cNvPr id="12" name="Text Placeholder 8">
            <a:extLst>
              <a:ext uri="{FF2B5EF4-FFF2-40B4-BE49-F238E27FC236}">
                <a16:creationId xmlns:a16="http://schemas.microsoft.com/office/drawing/2014/main" id="{A4A00ECF-3C84-7B8B-B42E-E7E2FE052CB9}"/>
              </a:ext>
            </a:extLst>
          </p:cNvPr>
          <p:cNvSpPr txBox="1">
            <a:spLocks/>
          </p:cNvSpPr>
          <p:nvPr userDrawn="1"/>
        </p:nvSpPr>
        <p:spPr>
          <a:xfrm>
            <a:off x="10189423" y="6985001"/>
            <a:ext cx="2539044" cy="199221"/>
          </a:xfrm>
          <a:prstGeom prst="rect">
            <a:avLst/>
          </a:prstGeom>
        </p:spPr>
        <p:txBody>
          <a:bodyPr lIns="54408" tIns="0" rIns="0"/>
          <a:lstStyle>
            <a:lvl1pPr marL="0">
              <a:defRPr sz="1300">
                <a:solidFill>
                  <a:srgbClr val="004F59"/>
                </a:solidFill>
                <a:latin typeface="Lucida Sans Unicode" panose="020B0602030504020204" pitchFamily="34" charset="0"/>
                <a:ea typeface="+mn-ea"/>
                <a:cs typeface="Lucida Sans Unicode" panose="020B0602030504020204" pitchFamily="34" charset="0"/>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algn="r"/>
            <a:r>
              <a:rPr lang="en-GB" sz="1000" dirty="0"/>
              <a:t>© Weightmans LLP</a:t>
            </a:r>
          </a:p>
        </p:txBody>
      </p:sp>
      <p:sp>
        <p:nvSpPr>
          <p:cNvPr id="14" name="TextBox 13">
            <a:extLst>
              <a:ext uri="{FF2B5EF4-FFF2-40B4-BE49-F238E27FC236}">
                <a16:creationId xmlns:a16="http://schemas.microsoft.com/office/drawing/2014/main" id="{A2CFD7D8-8A65-4C48-3592-3283195BEC06}"/>
              </a:ext>
            </a:extLst>
          </p:cNvPr>
          <p:cNvSpPr txBox="1"/>
          <p:nvPr userDrawn="1"/>
        </p:nvSpPr>
        <p:spPr>
          <a:xfrm>
            <a:off x="2379663" y="7021306"/>
            <a:ext cx="496738" cy="123111"/>
          </a:xfrm>
          <a:prstGeom prst="rect">
            <a:avLst/>
          </a:prstGeom>
          <a:noFill/>
        </p:spPr>
        <p:txBody>
          <a:bodyPr wrap="square" lIns="0" tIns="0" rIns="0" bIns="0" rtlCol="0">
            <a:spAutoFit/>
          </a:bodyPr>
          <a:lstStyle/>
          <a:p>
            <a:fld id="{0321A59A-36AE-489E-9FD7-FE2BE64AFD91}" type="slidenum">
              <a:rPr lang="en-GB" sz="800" smtClean="0">
                <a:solidFill>
                  <a:srgbClr val="004F59"/>
                </a:solidFill>
                <a:latin typeface="Lucida Sans Unicode" panose="020B0602030504020204" pitchFamily="34" charset="0"/>
                <a:cs typeface="Lucida Sans Unicode" panose="020B0602030504020204" pitchFamily="34" charset="0"/>
              </a:rPr>
              <a:t>‹#›</a:t>
            </a:fld>
            <a:endParaRPr lang="en-GB" sz="800" dirty="0">
              <a:solidFill>
                <a:srgbClr val="004F59"/>
              </a:solidFill>
              <a:latin typeface="Lucida Sans Unicode" panose="020B0602030504020204" pitchFamily="34" charset="0"/>
              <a:cs typeface="Lucida Sans Unicode" panose="020B0602030504020204" pitchFamily="34" charset="0"/>
            </a:endParaRPr>
          </a:p>
        </p:txBody>
      </p:sp>
      <p:pic>
        <p:nvPicPr>
          <p:cNvPr id="3" name="Picture 2">
            <a:extLst>
              <a:ext uri="{FF2B5EF4-FFF2-40B4-BE49-F238E27FC236}">
                <a16:creationId xmlns:a16="http://schemas.microsoft.com/office/drawing/2014/main" id="{B54B4A3E-D428-2729-49A5-004327C2657D}"/>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p:blipFill>
        <p:spPr>
          <a:xfrm>
            <a:off x="10904129" y="508020"/>
            <a:ext cx="1824338" cy="302513"/>
          </a:xfrm>
          <a:prstGeom prst="rect">
            <a:avLst/>
          </a:prstGeom>
        </p:spPr>
      </p:pic>
    </p:spTree>
  </p:cSld>
  <p:clrMap bg1="lt1" tx1="dk1" bg2="lt2" tx2="dk2" accent1="accent1" accent2="accent2" accent3="accent3" accent4="accent4" accent5="accent5" accent6="accent6" hlink="hlink" folHlink="folHlink"/>
  <p:sldLayoutIdLst>
    <p:sldLayoutId id="2147483662" r:id="rId1"/>
    <p:sldLayoutId id="2147483674" r:id="rId2"/>
    <p:sldLayoutId id="2147483666" r:id="rId3"/>
    <p:sldLayoutId id="2147483697" r:id="rId4"/>
    <p:sldLayoutId id="2147483664" r:id="rId5"/>
    <p:sldLayoutId id="2147483673" r:id="rId6"/>
    <p:sldLayoutId id="2147483675" r:id="rId7"/>
    <p:sldLayoutId id="2147483676" r:id="rId8"/>
    <p:sldLayoutId id="2147483665" r:id="rId9"/>
  </p:sldLayoutIdLst>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txStyles>
    <p:titleStyle>
      <a:lvl1pPr eaLnBrk="1" hangingPunct="1">
        <a:defRPr>
          <a:latin typeface="+mj-lt"/>
          <a:ea typeface="+mj-ea"/>
          <a:cs typeface="+mj-cs"/>
        </a:defRPr>
      </a:lvl1pPr>
    </p:titleStyle>
    <p:bodyStyle>
      <a:lvl1pPr marL="0" eaLnBrk="1" hangingPunct="1">
        <a:defRPr>
          <a:latin typeface="+mn-lt"/>
          <a:ea typeface="+mn-ea"/>
          <a:cs typeface="+mn-cs"/>
        </a:defRPr>
      </a:lvl1pPr>
      <a:lvl2pPr marL="345506" eaLnBrk="1" hangingPunct="1">
        <a:defRPr>
          <a:latin typeface="+mn-lt"/>
          <a:ea typeface="+mn-ea"/>
          <a:cs typeface="+mn-cs"/>
        </a:defRPr>
      </a:lvl2pPr>
      <a:lvl3pPr marL="691012" eaLnBrk="1" hangingPunct="1">
        <a:defRPr>
          <a:latin typeface="+mn-lt"/>
          <a:ea typeface="+mn-ea"/>
          <a:cs typeface="+mn-cs"/>
        </a:defRPr>
      </a:lvl3pPr>
      <a:lvl4pPr marL="1036518" eaLnBrk="1" hangingPunct="1">
        <a:defRPr>
          <a:latin typeface="+mn-lt"/>
          <a:ea typeface="+mn-ea"/>
          <a:cs typeface="+mn-cs"/>
        </a:defRPr>
      </a:lvl4pPr>
      <a:lvl5pPr marL="1382024" eaLnBrk="1" hangingPunct="1">
        <a:defRPr>
          <a:latin typeface="+mn-lt"/>
          <a:ea typeface="+mn-ea"/>
          <a:cs typeface="+mn-cs"/>
        </a:defRPr>
      </a:lvl5pPr>
      <a:lvl6pPr marL="1727530" eaLnBrk="1" hangingPunct="1">
        <a:defRPr>
          <a:latin typeface="+mn-lt"/>
          <a:ea typeface="+mn-ea"/>
          <a:cs typeface="+mn-cs"/>
        </a:defRPr>
      </a:lvl6pPr>
      <a:lvl7pPr marL="2073036" eaLnBrk="1" hangingPunct="1">
        <a:defRPr>
          <a:latin typeface="+mn-lt"/>
          <a:ea typeface="+mn-ea"/>
          <a:cs typeface="+mn-cs"/>
        </a:defRPr>
      </a:lvl7pPr>
      <a:lvl8pPr marL="2418542" eaLnBrk="1" hangingPunct="1">
        <a:defRPr>
          <a:latin typeface="+mn-lt"/>
          <a:ea typeface="+mn-ea"/>
          <a:cs typeface="+mn-cs"/>
        </a:defRPr>
      </a:lvl8pPr>
      <a:lvl9pPr marL="2764048" eaLnBrk="1" hangingPunct="1">
        <a:defRPr>
          <a:latin typeface="+mn-lt"/>
          <a:ea typeface="+mn-ea"/>
          <a:cs typeface="+mn-cs"/>
        </a:defRPr>
      </a:lvl9pPr>
    </p:bodyStyle>
    <p:otherStyle>
      <a:lvl1pPr marL="0" eaLnBrk="1" hangingPunct="1">
        <a:defRPr>
          <a:latin typeface="+mn-lt"/>
          <a:ea typeface="+mn-ea"/>
          <a:cs typeface="+mn-cs"/>
        </a:defRPr>
      </a:lvl1pPr>
      <a:lvl2pPr marL="345506" eaLnBrk="1" hangingPunct="1">
        <a:defRPr>
          <a:latin typeface="+mn-lt"/>
          <a:ea typeface="+mn-ea"/>
          <a:cs typeface="+mn-cs"/>
        </a:defRPr>
      </a:lvl2pPr>
      <a:lvl3pPr marL="691012" eaLnBrk="1" hangingPunct="1">
        <a:defRPr>
          <a:latin typeface="+mn-lt"/>
          <a:ea typeface="+mn-ea"/>
          <a:cs typeface="+mn-cs"/>
        </a:defRPr>
      </a:lvl3pPr>
      <a:lvl4pPr marL="1036518" eaLnBrk="1" hangingPunct="1">
        <a:defRPr>
          <a:latin typeface="+mn-lt"/>
          <a:ea typeface="+mn-ea"/>
          <a:cs typeface="+mn-cs"/>
        </a:defRPr>
      </a:lvl4pPr>
      <a:lvl5pPr marL="1382024" eaLnBrk="1" hangingPunct="1">
        <a:defRPr>
          <a:latin typeface="+mn-lt"/>
          <a:ea typeface="+mn-ea"/>
          <a:cs typeface="+mn-cs"/>
        </a:defRPr>
      </a:lvl5pPr>
      <a:lvl6pPr marL="1727530" eaLnBrk="1" hangingPunct="1">
        <a:defRPr>
          <a:latin typeface="+mn-lt"/>
          <a:ea typeface="+mn-ea"/>
          <a:cs typeface="+mn-cs"/>
        </a:defRPr>
      </a:lvl6pPr>
      <a:lvl7pPr marL="2073036" eaLnBrk="1" hangingPunct="1">
        <a:defRPr>
          <a:latin typeface="+mn-lt"/>
          <a:ea typeface="+mn-ea"/>
          <a:cs typeface="+mn-cs"/>
        </a:defRPr>
      </a:lvl7pPr>
      <a:lvl8pPr marL="2418542" eaLnBrk="1" hangingPunct="1">
        <a:defRPr>
          <a:latin typeface="+mn-lt"/>
          <a:ea typeface="+mn-ea"/>
          <a:cs typeface="+mn-cs"/>
        </a:defRPr>
      </a:lvl8pPr>
      <a:lvl9pPr marL="2764048" eaLnBrk="1" hangingPunct="1">
        <a:defRPr>
          <a:latin typeface="+mn-lt"/>
          <a:ea typeface="+mn-ea"/>
          <a:cs typeface="+mn-cs"/>
        </a:defRPr>
      </a:lvl9pPr>
    </p:otherStyle>
  </p:txStyles>
  <p:extLst>
    <p:ext uri="{27BBF7A9-308A-43DC-89C8-2F10F3537804}">
      <p15:sldGuideLst xmlns:p15="http://schemas.microsoft.com/office/powerpoint/2012/main">
        <p15:guide id="1" orient="horz" pos="921" userDrawn="1">
          <p15:clr>
            <a:srgbClr val="F26B43"/>
          </p15:clr>
        </p15:guide>
        <p15:guide id="2" pos="442" userDrawn="1">
          <p15:clr>
            <a:srgbClr val="F26B43"/>
          </p15:clr>
        </p15:guide>
        <p15:guide id="3" orient="horz" pos="4400" userDrawn="1">
          <p15:clr>
            <a:srgbClr val="F26B43"/>
          </p15:clr>
        </p15:guide>
        <p15:guide id="4" pos="8022" userDrawn="1">
          <p15:clr>
            <a:srgbClr val="F26B43"/>
          </p15:clr>
        </p15:guide>
        <p15:guide id="5" pos="1499" userDrawn="1">
          <p15:clr>
            <a:srgbClr val="F26B43"/>
          </p15:clr>
        </p15:guide>
        <p15:guide id="6" orient="horz" pos="311" userDrawn="1">
          <p15:clr>
            <a:srgbClr val="F26B43"/>
          </p15:clr>
        </p15:guide>
        <p15:guide id="7" pos="4232" userDrawn="1">
          <p15:clr>
            <a:srgbClr val="F26B43"/>
          </p15:clr>
        </p15:guide>
        <p15:guide id="8" orient="horz" pos="576" userDrawn="1">
          <p15:clr>
            <a:srgbClr val="F26B43"/>
          </p15:clr>
        </p15:guide>
        <p15:guide id="9" pos="4345" userDrawn="1">
          <p15:clr>
            <a:srgbClr val="F26B43"/>
          </p15:clr>
        </p15:guide>
        <p15:guide id="10" pos="412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AFAF7"/>
        </a:solidFill>
        <a:effectLst/>
      </p:bgPr>
    </p:bg>
    <p:spTree>
      <p:nvGrpSpPr>
        <p:cNvPr id="1" name=""/>
        <p:cNvGrpSpPr/>
        <p:nvPr/>
      </p:nvGrpSpPr>
      <p:grpSpPr>
        <a:xfrm>
          <a:off x="0" y="0"/>
          <a:ext cx="0" cy="0"/>
          <a:chOff x="0" y="0"/>
          <a:chExt cx="0" cy="0"/>
        </a:xfrm>
      </p:grpSpPr>
      <p:sp>
        <p:nvSpPr>
          <p:cNvPr id="11" name="Text Placeholder 11">
            <a:extLst>
              <a:ext uri="{FF2B5EF4-FFF2-40B4-BE49-F238E27FC236}">
                <a16:creationId xmlns:a16="http://schemas.microsoft.com/office/drawing/2014/main" id="{F539E912-B374-F215-7ABF-BC2B61B2A2F8}"/>
              </a:ext>
            </a:extLst>
          </p:cNvPr>
          <p:cNvSpPr txBox="1">
            <a:spLocks/>
          </p:cNvSpPr>
          <p:nvPr userDrawn="1"/>
        </p:nvSpPr>
        <p:spPr>
          <a:xfrm>
            <a:off x="702151" y="6985001"/>
            <a:ext cx="1989773" cy="180975"/>
          </a:xfrm>
          <a:prstGeom prst="rect">
            <a:avLst/>
          </a:prstGeom>
        </p:spPr>
        <p:txBody>
          <a:bodyPr lIns="0" tIns="0"/>
          <a:lstStyle>
            <a:lvl1pPr marL="0" algn="l">
              <a:lnSpc>
                <a:spcPts val="1300"/>
              </a:lnSpc>
              <a:spcBef>
                <a:spcPts val="0"/>
              </a:spcBef>
              <a:defRPr sz="1300">
                <a:solidFill>
                  <a:srgbClr val="004F59"/>
                </a:solidFill>
                <a:latin typeface="Lucida Sans Unicode" panose="020B0602030504020204" pitchFamily="34" charset="0"/>
                <a:ea typeface="+mn-ea"/>
                <a:cs typeface="Lucida Sans Unicode" panose="020B0602030504020204" pitchFamily="34" charset="0"/>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en-US" sz="982" dirty="0">
                <a:solidFill>
                  <a:schemeClr val="bg1"/>
                </a:solidFill>
              </a:rPr>
              <a:t>weightmans.com</a:t>
            </a:r>
            <a:endParaRPr lang="en-GB" sz="982" dirty="0">
              <a:solidFill>
                <a:schemeClr val="bg1"/>
              </a:solidFill>
            </a:endParaRPr>
          </a:p>
        </p:txBody>
      </p:sp>
      <p:sp>
        <p:nvSpPr>
          <p:cNvPr id="12" name="Text Placeholder 8">
            <a:extLst>
              <a:ext uri="{FF2B5EF4-FFF2-40B4-BE49-F238E27FC236}">
                <a16:creationId xmlns:a16="http://schemas.microsoft.com/office/drawing/2014/main" id="{0D557F89-FDFF-A265-FDCD-DB528226A7D0}"/>
              </a:ext>
            </a:extLst>
          </p:cNvPr>
          <p:cNvSpPr txBox="1">
            <a:spLocks/>
          </p:cNvSpPr>
          <p:nvPr userDrawn="1"/>
        </p:nvSpPr>
        <p:spPr>
          <a:xfrm>
            <a:off x="10608956" y="6985001"/>
            <a:ext cx="2119511" cy="193287"/>
          </a:xfrm>
          <a:prstGeom prst="rect">
            <a:avLst/>
          </a:prstGeom>
        </p:spPr>
        <p:txBody>
          <a:bodyPr lIns="54408" tIns="0" rIns="68010"/>
          <a:lstStyle>
            <a:lvl1pPr marL="0">
              <a:defRPr sz="1300">
                <a:solidFill>
                  <a:srgbClr val="004F59"/>
                </a:solidFill>
                <a:latin typeface="Lucida Sans Unicode" panose="020B0602030504020204" pitchFamily="34" charset="0"/>
                <a:ea typeface="+mn-ea"/>
                <a:cs typeface="Lucida Sans Unicode" panose="020B0602030504020204" pitchFamily="34" charset="0"/>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algn="r"/>
            <a:r>
              <a:rPr lang="en-GB" sz="982" dirty="0">
                <a:solidFill>
                  <a:schemeClr val="bg1"/>
                </a:solidFill>
              </a:rPr>
              <a:t>© weightmans LLP</a:t>
            </a:r>
          </a:p>
        </p:txBody>
      </p:sp>
      <p:sp>
        <p:nvSpPr>
          <p:cNvPr id="4" name="Holder 2">
            <a:extLst>
              <a:ext uri="{FF2B5EF4-FFF2-40B4-BE49-F238E27FC236}">
                <a16:creationId xmlns:a16="http://schemas.microsoft.com/office/drawing/2014/main" id="{6B4A74F1-D4EE-6EAF-A5F8-870114706352}"/>
              </a:ext>
            </a:extLst>
          </p:cNvPr>
          <p:cNvSpPr txBox="1">
            <a:spLocks/>
          </p:cNvSpPr>
          <p:nvPr userDrawn="1"/>
        </p:nvSpPr>
        <p:spPr>
          <a:xfrm>
            <a:off x="707804" y="1462152"/>
            <a:ext cx="8294148" cy="538643"/>
          </a:xfrm>
          <a:prstGeom prst="rect">
            <a:avLst/>
          </a:prstGeom>
        </p:spPr>
        <p:txBody>
          <a:bodyPr lIns="0" tIns="0" rIns="0" bIns="0"/>
          <a:lstStyle>
            <a:lvl1pPr algn="l" defTabSz="691012" rtl="0" eaLnBrk="1" latinLnBrk="0" hangingPunct="1">
              <a:lnSpc>
                <a:spcPct val="90000"/>
              </a:lnSpc>
              <a:spcBef>
                <a:spcPct val="0"/>
              </a:spcBef>
              <a:buNone/>
              <a:defRPr sz="2645" b="1" i="0" kern="1200">
                <a:solidFill>
                  <a:srgbClr val="004F59"/>
                </a:solidFill>
                <a:latin typeface="Lucida Sans Unicode"/>
                <a:ea typeface="+mj-ea"/>
                <a:cs typeface="Lucida Sans Unicode"/>
              </a:defRPr>
            </a:lvl1pPr>
          </a:lstStyle>
          <a:p>
            <a:r>
              <a:rPr lang="en-GB" sz="2645" b="0" dirty="0"/>
              <a:t>Click to edit Master title style</a:t>
            </a:r>
          </a:p>
        </p:txBody>
      </p:sp>
      <p:pic>
        <p:nvPicPr>
          <p:cNvPr id="2" name="Picture 1">
            <a:extLst>
              <a:ext uri="{FF2B5EF4-FFF2-40B4-BE49-F238E27FC236}">
                <a16:creationId xmlns:a16="http://schemas.microsoft.com/office/drawing/2014/main" id="{12C6312F-0162-DB5A-0598-B3C5E78AB0C9}"/>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706513" y="396874"/>
            <a:ext cx="1224155" cy="524806"/>
          </a:xfrm>
          <a:prstGeom prst="rect">
            <a:avLst/>
          </a:prstGeom>
        </p:spPr>
      </p:pic>
      <p:pic>
        <p:nvPicPr>
          <p:cNvPr id="5" name="Picture 4">
            <a:extLst>
              <a:ext uri="{FF2B5EF4-FFF2-40B4-BE49-F238E27FC236}">
                <a16:creationId xmlns:a16="http://schemas.microsoft.com/office/drawing/2014/main" id="{23FACA63-8FA4-606D-EDE8-ED2C7F4F5721}"/>
              </a:ext>
            </a:extLst>
          </p:cNvPr>
          <p:cNvPicPr>
            <a:picLocks noChangeAspect="1"/>
          </p:cNvPicPr>
          <p:nvPr userDrawn="1"/>
        </p:nvPicPr>
        <p:blipFill>
          <a:blip r:embed="rId8">
            <a:extLst>
              <a:ext uri="{28A0092B-C50C-407E-A947-70E740481C1C}">
                <a14:useLocalDpi xmlns:a14="http://schemas.microsoft.com/office/drawing/2010/main" val="0"/>
              </a:ext>
            </a:extLst>
          </a:blip>
          <a:srcRect/>
          <a:stretch/>
        </p:blipFill>
        <p:spPr>
          <a:xfrm>
            <a:off x="10904129" y="508020"/>
            <a:ext cx="1824338" cy="302513"/>
          </a:xfrm>
          <a:prstGeom prst="rect">
            <a:avLst/>
          </a:prstGeom>
        </p:spPr>
      </p:pic>
    </p:spTree>
    <p:extLst>
      <p:ext uri="{BB962C8B-B14F-4D97-AF65-F5344CB8AC3E}">
        <p14:creationId xmlns:p14="http://schemas.microsoft.com/office/powerpoint/2010/main" val="3827516448"/>
      </p:ext>
    </p:extLst>
  </p:cSld>
  <p:clrMap bg1="lt1" tx1="dk1" bg2="lt2" tx2="dk2" accent1="accent1" accent2="accent2" accent3="accent3" accent4="accent4" accent5="accent5" accent6="accent6" hlink="hlink" folHlink="folHlink"/>
  <p:sldLayoutIdLst>
    <p:sldLayoutId id="2147483694" r:id="rId1"/>
    <p:sldLayoutId id="2147483698" r:id="rId2"/>
    <p:sldLayoutId id="2147483685" r:id="rId3"/>
    <p:sldLayoutId id="2147483696" r:id="rId4"/>
    <p:sldLayoutId id="2147483686" r:id="rId5"/>
  </p:sldLayoutIdLst>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txStyles>
    <p:titleStyle>
      <a:lvl1pPr algn="l" defTabSz="691012" rtl="0" eaLnBrk="1" latinLnBrk="0" hangingPunct="1">
        <a:lnSpc>
          <a:spcPct val="90000"/>
        </a:lnSpc>
        <a:spcBef>
          <a:spcPct val="0"/>
        </a:spcBef>
        <a:buNone/>
        <a:defRPr sz="3325" kern="1200">
          <a:solidFill>
            <a:schemeClr val="tx1"/>
          </a:solidFill>
          <a:latin typeface="+mj-lt"/>
          <a:ea typeface="+mj-ea"/>
          <a:cs typeface="+mj-cs"/>
        </a:defRPr>
      </a:lvl1pPr>
    </p:titleStyle>
    <p:bodyStyle>
      <a:lvl1pPr marL="172753" indent="-172753" algn="l" defTabSz="691012" rtl="0" eaLnBrk="1" latinLnBrk="0" hangingPunct="1">
        <a:lnSpc>
          <a:spcPct val="90000"/>
        </a:lnSpc>
        <a:spcBef>
          <a:spcPts val="756"/>
        </a:spcBef>
        <a:buFont typeface="Arial" panose="020B0604020202020204" pitchFamily="34" charset="0"/>
        <a:buChar char="•"/>
        <a:defRPr sz="2116" kern="1200">
          <a:solidFill>
            <a:schemeClr val="tx1"/>
          </a:solidFill>
          <a:latin typeface="+mn-lt"/>
          <a:ea typeface="+mn-ea"/>
          <a:cs typeface="+mn-cs"/>
        </a:defRPr>
      </a:lvl1pPr>
      <a:lvl2pPr marL="518259" indent="-172753" algn="l" defTabSz="691012" rtl="0" eaLnBrk="1" latinLnBrk="0" hangingPunct="1">
        <a:lnSpc>
          <a:spcPct val="90000"/>
        </a:lnSpc>
        <a:spcBef>
          <a:spcPts val="378"/>
        </a:spcBef>
        <a:buFont typeface="Arial" panose="020B0604020202020204" pitchFamily="34" charset="0"/>
        <a:buChar char="•"/>
        <a:defRPr sz="1814" kern="1200">
          <a:solidFill>
            <a:schemeClr val="tx1"/>
          </a:solidFill>
          <a:latin typeface="+mn-lt"/>
          <a:ea typeface="+mn-ea"/>
          <a:cs typeface="+mn-cs"/>
        </a:defRPr>
      </a:lvl2pPr>
      <a:lvl3pPr marL="863765" indent="-172753" algn="l" defTabSz="691012" rtl="0" eaLnBrk="1" latinLnBrk="0" hangingPunct="1">
        <a:lnSpc>
          <a:spcPct val="90000"/>
        </a:lnSpc>
        <a:spcBef>
          <a:spcPts val="378"/>
        </a:spcBef>
        <a:buFont typeface="Arial" panose="020B0604020202020204" pitchFamily="34" charset="0"/>
        <a:buChar char="•"/>
        <a:defRPr sz="1511" kern="1200">
          <a:solidFill>
            <a:schemeClr val="tx1"/>
          </a:solidFill>
          <a:latin typeface="+mn-lt"/>
          <a:ea typeface="+mn-ea"/>
          <a:cs typeface="+mn-cs"/>
        </a:defRPr>
      </a:lvl3pPr>
      <a:lvl4pPr marL="1209271" indent="-172753" algn="l" defTabSz="691012" rtl="0" eaLnBrk="1" latinLnBrk="0" hangingPunct="1">
        <a:lnSpc>
          <a:spcPct val="90000"/>
        </a:lnSpc>
        <a:spcBef>
          <a:spcPts val="378"/>
        </a:spcBef>
        <a:buFont typeface="Arial" panose="020B0604020202020204" pitchFamily="34" charset="0"/>
        <a:buChar char="•"/>
        <a:defRPr sz="1360" kern="1200">
          <a:solidFill>
            <a:schemeClr val="tx1"/>
          </a:solidFill>
          <a:latin typeface="+mn-lt"/>
          <a:ea typeface="+mn-ea"/>
          <a:cs typeface="+mn-cs"/>
        </a:defRPr>
      </a:lvl4pPr>
      <a:lvl5pPr marL="1554777" indent="-172753" algn="l" defTabSz="691012" rtl="0" eaLnBrk="1" latinLnBrk="0" hangingPunct="1">
        <a:lnSpc>
          <a:spcPct val="90000"/>
        </a:lnSpc>
        <a:spcBef>
          <a:spcPts val="378"/>
        </a:spcBef>
        <a:buFont typeface="Arial" panose="020B0604020202020204" pitchFamily="34" charset="0"/>
        <a:buChar char="•"/>
        <a:defRPr sz="1360" kern="1200">
          <a:solidFill>
            <a:schemeClr val="tx1"/>
          </a:solidFill>
          <a:latin typeface="+mn-lt"/>
          <a:ea typeface="+mn-ea"/>
          <a:cs typeface="+mn-cs"/>
        </a:defRPr>
      </a:lvl5pPr>
      <a:lvl6pPr marL="1900283" indent="-172753" algn="l" defTabSz="691012" rtl="0" eaLnBrk="1" latinLnBrk="0" hangingPunct="1">
        <a:lnSpc>
          <a:spcPct val="90000"/>
        </a:lnSpc>
        <a:spcBef>
          <a:spcPts val="378"/>
        </a:spcBef>
        <a:buFont typeface="Arial" panose="020B0604020202020204" pitchFamily="34" charset="0"/>
        <a:buChar char="•"/>
        <a:defRPr sz="1360" kern="1200">
          <a:solidFill>
            <a:schemeClr val="tx1"/>
          </a:solidFill>
          <a:latin typeface="+mn-lt"/>
          <a:ea typeface="+mn-ea"/>
          <a:cs typeface="+mn-cs"/>
        </a:defRPr>
      </a:lvl6pPr>
      <a:lvl7pPr marL="2245789" indent="-172753" algn="l" defTabSz="691012" rtl="0" eaLnBrk="1" latinLnBrk="0" hangingPunct="1">
        <a:lnSpc>
          <a:spcPct val="90000"/>
        </a:lnSpc>
        <a:spcBef>
          <a:spcPts val="378"/>
        </a:spcBef>
        <a:buFont typeface="Arial" panose="020B0604020202020204" pitchFamily="34" charset="0"/>
        <a:buChar char="•"/>
        <a:defRPr sz="1360" kern="1200">
          <a:solidFill>
            <a:schemeClr val="tx1"/>
          </a:solidFill>
          <a:latin typeface="+mn-lt"/>
          <a:ea typeface="+mn-ea"/>
          <a:cs typeface="+mn-cs"/>
        </a:defRPr>
      </a:lvl7pPr>
      <a:lvl8pPr marL="2591295" indent="-172753" algn="l" defTabSz="691012" rtl="0" eaLnBrk="1" latinLnBrk="0" hangingPunct="1">
        <a:lnSpc>
          <a:spcPct val="90000"/>
        </a:lnSpc>
        <a:spcBef>
          <a:spcPts val="378"/>
        </a:spcBef>
        <a:buFont typeface="Arial" panose="020B0604020202020204" pitchFamily="34" charset="0"/>
        <a:buChar char="•"/>
        <a:defRPr sz="1360" kern="1200">
          <a:solidFill>
            <a:schemeClr val="tx1"/>
          </a:solidFill>
          <a:latin typeface="+mn-lt"/>
          <a:ea typeface="+mn-ea"/>
          <a:cs typeface="+mn-cs"/>
        </a:defRPr>
      </a:lvl8pPr>
      <a:lvl9pPr marL="2936801" indent="-172753" algn="l" defTabSz="691012" rtl="0" eaLnBrk="1" latinLnBrk="0" hangingPunct="1">
        <a:lnSpc>
          <a:spcPct val="90000"/>
        </a:lnSpc>
        <a:spcBef>
          <a:spcPts val="378"/>
        </a:spcBef>
        <a:buFont typeface="Arial" panose="020B0604020202020204" pitchFamily="34" charset="0"/>
        <a:buChar char="•"/>
        <a:defRPr sz="1360" kern="1200">
          <a:solidFill>
            <a:schemeClr val="tx1"/>
          </a:solidFill>
          <a:latin typeface="+mn-lt"/>
          <a:ea typeface="+mn-ea"/>
          <a:cs typeface="+mn-cs"/>
        </a:defRPr>
      </a:lvl9pPr>
    </p:bodyStyle>
    <p:otherStyle>
      <a:defPPr>
        <a:defRPr lang="en-US"/>
      </a:defPPr>
      <a:lvl1pPr marL="0" algn="l" defTabSz="691012" rtl="0" eaLnBrk="1" latinLnBrk="0" hangingPunct="1">
        <a:defRPr sz="1360" kern="1200">
          <a:solidFill>
            <a:schemeClr val="tx1"/>
          </a:solidFill>
          <a:latin typeface="+mn-lt"/>
          <a:ea typeface="+mn-ea"/>
          <a:cs typeface="+mn-cs"/>
        </a:defRPr>
      </a:lvl1pPr>
      <a:lvl2pPr marL="345506" algn="l" defTabSz="691012" rtl="0" eaLnBrk="1" latinLnBrk="0" hangingPunct="1">
        <a:defRPr sz="1360" kern="1200">
          <a:solidFill>
            <a:schemeClr val="tx1"/>
          </a:solidFill>
          <a:latin typeface="+mn-lt"/>
          <a:ea typeface="+mn-ea"/>
          <a:cs typeface="+mn-cs"/>
        </a:defRPr>
      </a:lvl2pPr>
      <a:lvl3pPr marL="691012" algn="l" defTabSz="691012" rtl="0" eaLnBrk="1" latinLnBrk="0" hangingPunct="1">
        <a:defRPr sz="1360" kern="1200">
          <a:solidFill>
            <a:schemeClr val="tx1"/>
          </a:solidFill>
          <a:latin typeface="+mn-lt"/>
          <a:ea typeface="+mn-ea"/>
          <a:cs typeface="+mn-cs"/>
        </a:defRPr>
      </a:lvl3pPr>
      <a:lvl4pPr marL="1036518" algn="l" defTabSz="691012" rtl="0" eaLnBrk="1" latinLnBrk="0" hangingPunct="1">
        <a:defRPr sz="1360" kern="1200">
          <a:solidFill>
            <a:schemeClr val="tx1"/>
          </a:solidFill>
          <a:latin typeface="+mn-lt"/>
          <a:ea typeface="+mn-ea"/>
          <a:cs typeface="+mn-cs"/>
        </a:defRPr>
      </a:lvl4pPr>
      <a:lvl5pPr marL="1382024" algn="l" defTabSz="691012" rtl="0" eaLnBrk="1" latinLnBrk="0" hangingPunct="1">
        <a:defRPr sz="1360" kern="1200">
          <a:solidFill>
            <a:schemeClr val="tx1"/>
          </a:solidFill>
          <a:latin typeface="+mn-lt"/>
          <a:ea typeface="+mn-ea"/>
          <a:cs typeface="+mn-cs"/>
        </a:defRPr>
      </a:lvl5pPr>
      <a:lvl6pPr marL="1727530" algn="l" defTabSz="691012" rtl="0" eaLnBrk="1" latinLnBrk="0" hangingPunct="1">
        <a:defRPr sz="1360" kern="1200">
          <a:solidFill>
            <a:schemeClr val="tx1"/>
          </a:solidFill>
          <a:latin typeface="+mn-lt"/>
          <a:ea typeface="+mn-ea"/>
          <a:cs typeface="+mn-cs"/>
        </a:defRPr>
      </a:lvl6pPr>
      <a:lvl7pPr marL="2073036" algn="l" defTabSz="691012" rtl="0" eaLnBrk="1" latinLnBrk="0" hangingPunct="1">
        <a:defRPr sz="1360" kern="1200">
          <a:solidFill>
            <a:schemeClr val="tx1"/>
          </a:solidFill>
          <a:latin typeface="+mn-lt"/>
          <a:ea typeface="+mn-ea"/>
          <a:cs typeface="+mn-cs"/>
        </a:defRPr>
      </a:lvl7pPr>
      <a:lvl8pPr marL="2418542" algn="l" defTabSz="691012" rtl="0" eaLnBrk="1" latinLnBrk="0" hangingPunct="1">
        <a:defRPr sz="1360" kern="1200">
          <a:solidFill>
            <a:schemeClr val="tx1"/>
          </a:solidFill>
          <a:latin typeface="+mn-lt"/>
          <a:ea typeface="+mn-ea"/>
          <a:cs typeface="+mn-cs"/>
        </a:defRPr>
      </a:lvl8pPr>
      <a:lvl9pPr marL="2764048" algn="l" defTabSz="691012" rtl="0" eaLnBrk="1" latinLnBrk="0" hangingPunct="1">
        <a:defRPr sz="136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201" userDrawn="1">
          <p15:clr>
            <a:srgbClr val="F26B43"/>
          </p15:clr>
        </p15:guide>
        <p15:guide id="2" pos="442" userDrawn="1">
          <p15:clr>
            <a:srgbClr val="F26B43"/>
          </p15:clr>
        </p15:guide>
        <p15:guide id="3" orient="horz" pos="4400" userDrawn="1">
          <p15:clr>
            <a:srgbClr val="F26B43"/>
          </p15:clr>
        </p15:guide>
        <p15:guide id="4" orient="horz" pos="921"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a:xfrm>
            <a:off x="704088" y="1371600"/>
            <a:ext cx="11430000" cy="1325880"/>
          </a:xfrm>
        </p:spPr>
        <p:txBody>
          <a:bodyPr/>
          <a:lstStyle/>
          <a:p>
            <a:r>
              <a:rPr sz="3600" b="1">
                <a:solidFill>
                  <a:srgbClr val="FFFFFF"/>
                </a:solidFill>
                <a:latin typeface="Lucida Sans Unicode"/>
              </a:rPr>
              <a:t>Understanding the Building Safety Levy</a:t>
            </a:r>
          </a:p>
          <a:p>
            <a:r>
              <a:rPr sz="3600" b="1">
                <a:solidFill>
                  <a:srgbClr val="FFFFFF"/>
                </a:solidFill>
                <a:latin typeface="Lucida Sans Unicode"/>
              </a:rPr>
              <a:t>in HE Estates</a:t>
            </a:r>
          </a:p>
        </p:txBody>
      </p:sp>
      <p:sp>
        <p:nvSpPr>
          <p:cNvPr id="3" name="Text Placeholder 2"/>
          <p:cNvSpPr>
            <a:spLocks noGrp="1"/>
          </p:cNvSpPr>
          <p:nvPr>
            <p:ph type="body" sz="quarter" idx="18"/>
          </p:nvPr>
        </p:nvSpPr>
        <p:spPr>
          <a:xfrm>
            <a:off x="704088" y="3017520"/>
            <a:ext cx="5943600" cy="365760"/>
          </a:xfrm>
        </p:spPr>
        <p:txBody>
          <a:bodyPr/>
          <a:lstStyle/>
          <a:p>
            <a:r>
              <a:rPr sz="1600" b="0">
                <a:solidFill>
                  <a:srgbClr val="FFFFFF"/>
                </a:solidFill>
                <a:latin typeface="Lucida Sans Unicode"/>
              </a:rPr>
              <a:t>NWUPC webinar  |  October 2026</a:t>
            </a:r>
          </a:p>
        </p:txBody>
      </p:sp>
      <p:sp>
        <p:nvSpPr>
          <p:cNvPr id="4" name="Text Placeholder 3"/>
          <p:cNvSpPr>
            <a:spLocks noGrp="1"/>
          </p:cNvSpPr>
          <p:nvPr>
            <p:ph type="body" sz="quarter" idx="19"/>
          </p:nvPr>
        </p:nvSpPr>
        <p:spPr>
          <a:xfrm>
            <a:off x="8165592" y="3017520"/>
            <a:ext cx="4562856" cy="822960"/>
          </a:xfrm>
        </p:spPr>
        <p:txBody>
          <a:bodyPr/>
          <a:lstStyle/>
          <a:p>
            <a:r>
              <a:rPr sz="1500" b="1">
                <a:solidFill>
                  <a:srgbClr val="FFFFFF"/>
                </a:solidFill>
                <a:latin typeface="Lucida Sans Unicode"/>
              </a:rPr>
              <a:t>Richard Vaughan</a:t>
            </a:r>
          </a:p>
          <a:p>
            <a:r>
              <a:rPr sz="1500" b="0">
                <a:solidFill>
                  <a:srgbClr val="FFFFFF"/>
                </a:solidFill>
                <a:latin typeface="Lucida Sans Unicode"/>
              </a:rPr>
              <a:t>Partner, Construction &amp; Engineering</a:t>
            </a:r>
          </a:p>
        </p:txBody>
      </p:sp>
      <p:sp>
        <p:nvSpPr>
          <p:cNvPr id="5" name="TextBox 4"/>
          <p:cNvSpPr txBox="1"/>
          <p:nvPr/>
        </p:nvSpPr>
        <p:spPr>
          <a:xfrm>
            <a:off x="704088" y="5852160"/>
            <a:ext cx="3733800" cy="731520"/>
          </a:xfrm>
          <a:prstGeom prst="rect">
            <a:avLst/>
          </a:prstGeom>
          <a:noFill/>
        </p:spPr>
        <p:txBody>
          <a:bodyPr wrap="square" lIns="0" tIns="0" rIns="0" bIns="0" anchor="t">
            <a:spAutoFit/>
          </a:bodyPr>
          <a:lstStyle/>
          <a:p>
            <a:pPr algn="l">
              <a:lnSpc>
                <a:spcPct val="105000"/>
              </a:lnSpc>
            </a:pPr>
            <a:r>
              <a:rPr sz="1300" b="0" i="0">
                <a:solidFill>
                  <a:srgbClr val="808080"/>
                </a:solidFill>
                <a:latin typeface="Lucida Sans Unicode"/>
              </a:rPr>
              <a:t>Live from</a:t>
            </a:r>
          </a:p>
          <a:p>
            <a:pPr algn="l">
              <a:lnSpc>
                <a:spcPct val="105000"/>
              </a:lnSpc>
              <a:spcBef>
                <a:spcPts val="200"/>
              </a:spcBef>
            </a:pPr>
            <a:r>
              <a:rPr sz="1800" b="1" i="0">
                <a:solidFill>
                  <a:srgbClr val="004F59"/>
                </a:solidFill>
                <a:latin typeface="Lucida Sans Unicode"/>
              </a:rPr>
              <a:t>1 October 2026</a:t>
            </a:r>
          </a:p>
        </p:txBody>
      </p:sp>
      <p:sp>
        <p:nvSpPr>
          <p:cNvPr id="6" name="TextBox 5"/>
          <p:cNvSpPr txBox="1"/>
          <p:nvPr/>
        </p:nvSpPr>
        <p:spPr>
          <a:xfrm>
            <a:off x="4712208" y="5852160"/>
            <a:ext cx="3733800" cy="731520"/>
          </a:xfrm>
          <a:prstGeom prst="rect">
            <a:avLst/>
          </a:prstGeom>
          <a:noFill/>
        </p:spPr>
        <p:txBody>
          <a:bodyPr wrap="square" lIns="0" tIns="0" rIns="0" bIns="0" anchor="t">
            <a:spAutoFit/>
          </a:bodyPr>
          <a:lstStyle/>
          <a:p>
            <a:pPr algn="l">
              <a:lnSpc>
                <a:spcPct val="105000"/>
              </a:lnSpc>
            </a:pPr>
            <a:r>
              <a:rPr sz="1300" b="0" i="0">
                <a:solidFill>
                  <a:srgbClr val="808080"/>
                </a:solidFill>
                <a:latin typeface="Lucida Sans Unicode"/>
              </a:rPr>
              <a:t>Catches</a:t>
            </a:r>
          </a:p>
          <a:p>
            <a:pPr algn="l">
              <a:lnSpc>
                <a:spcPct val="105000"/>
              </a:lnSpc>
              <a:spcBef>
                <a:spcPts val="200"/>
              </a:spcBef>
            </a:pPr>
            <a:r>
              <a:rPr sz="1800" b="1" i="0">
                <a:solidFill>
                  <a:srgbClr val="004F59"/>
                </a:solidFill>
                <a:latin typeface="Lucida Sans Unicode"/>
              </a:rPr>
              <a:t>Student halls of 30+ beds</a:t>
            </a:r>
          </a:p>
        </p:txBody>
      </p:sp>
      <p:sp>
        <p:nvSpPr>
          <p:cNvPr id="7" name="TextBox 6"/>
          <p:cNvSpPr txBox="1"/>
          <p:nvPr/>
        </p:nvSpPr>
        <p:spPr>
          <a:xfrm>
            <a:off x="8720328" y="5852160"/>
            <a:ext cx="3733800" cy="731520"/>
          </a:xfrm>
          <a:prstGeom prst="rect">
            <a:avLst/>
          </a:prstGeom>
          <a:noFill/>
        </p:spPr>
        <p:txBody>
          <a:bodyPr wrap="square" lIns="0" tIns="0" rIns="0" bIns="0" anchor="t">
            <a:spAutoFit/>
          </a:bodyPr>
          <a:lstStyle/>
          <a:p>
            <a:pPr algn="l">
              <a:lnSpc>
                <a:spcPct val="105000"/>
              </a:lnSpc>
            </a:pPr>
            <a:r>
              <a:rPr sz="1300" b="0" i="0">
                <a:solidFill>
                  <a:srgbClr val="808080"/>
                </a:solidFill>
                <a:latin typeface="Lucida Sans Unicode"/>
              </a:rPr>
              <a:t>Collected through</a:t>
            </a:r>
          </a:p>
          <a:p>
            <a:pPr algn="l">
              <a:lnSpc>
                <a:spcPct val="105000"/>
              </a:lnSpc>
              <a:spcBef>
                <a:spcPts val="200"/>
              </a:spcBef>
            </a:pPr>
            <a:r>
              <a:rPr sz="1800" b="1" i="0">
                <a:solidFill>
                  <a:srgbClr val="004F59"/>
                </a:solidFill>
                <a:latin typeface="Lucida Sans Unicode"/>
              </a:rPr>
              <a:t>Building control</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4088" y="1325880"/>
            <a:ext cx="11704320" cy="548640"/>
          </a:xfrm>
        </p:spPr>
        <p:txBody>
          <a:bodyPr/>
          <a:lstStyle/>
          <a:p>
            <a:r>
              <a:rPr sz="3000" b="1">
                <a:solidFill>
                  <a:srgbClr val="004F59"/>
                </a:solidFill>
                <a:latin typeface="Lucida Sans Unicode"/>
              </a:rPr>
              <a:t>What we’ll cover</a:t>
            </a:r>
          </a:p>
        </p:txBody>
      </p:sp>
      <p:sp>
        <p:nvSpPr>
          <p:cNvPr id="3" name="TextBox 2"/>
          <p:cNvSpPr txBox="1"/>
          <p:nvPr/>
        </p:nvSpPr>
        <p:spPr>
          <a:xfrm>
            <a:off x="704088" y="2331720"/>
            <a:ext cx="731520" cy="822960"/>
          </a:xfrm>
          <a:prstGeom prst="rect">
            <a:avLst/>
          </a:prstGeom>
          <a:noFill/>
        </p:spPr>
        <p:txBody>
          <a:bodyPr wrap="square" lIns="0" tIns="0" rIns="0" bIns="0" anchor="ctr">
            <a:spAutoFit/>
          </a:bodyPr>
          <a:lstStyle/>
          <a:p>
            <a:pPr algn="l">
              <a:lnSpc>
                <a:spcPct val="105000"/>
              </a:lnSpc>
            </a:pPr>
            <a:r>
              <a:rPr sz="2800" b="1" i="0">
                <a:solidFill>
                  <a:srgbClr val="EA7600"/>
                </a:solidFill>
                <a:latin typeface="Lucida Sans Unicode"/>
              </a:rPr>
              <a:t>1</a:t>
            </a:r>
          </a:p>
        </p:txBody>
      </p:sp>
      <p:sp>
        <p:nvSpPr>
          <p:cNvPr id="4" name="TextBox 3"/>
          <p:cNvSpPr txBox="1"/>
          <p:nvPr/>
        </p:nvSpPr>
        <p:spPr>
          <a:xfrm>
            <a:off x="1481328" y="2331720"/>
            <a:ext cx="9738360" cy="822960"/>
          </a:xfrm>
          <a:prstGeom prst="rect">
            <a:avLst/>
          </a:prstGeom>
          <a:noFill/>
        </p:spPr>
        <p:txBody>
          <a:bodyPr wrap="square" lIns="0" tIns="0" rIns="0" bIns="0" anchor="ctr">
            <a:spAutoFit/>
          </a:bodyPr>
          <a:lstStyle/>
          <a:p>
            <a:pPr algn="l">
              <a:lnSpc>
                <a:spcPct val="105000"/>
              </a:lnSpc>
            </a:pPr>
            <a:r>
              <a:rPr sz="1900" b="1" i="0">
                <a:solidFill>
                  <a:srgbClr val="004F59"/>
                </a:solidFill>
                <a:latin typeface="Lucida Sans Unicode"/>
              </a:rPr>
              <a:t>Why the levy exists</a:t>
            </a:r>
          </a:p>
          <a:p>
            <a:pPr algn="l">
              <a:lnSpc>
                <a:spcPct val="105000"/>
              </a:lnSpc>
              <a:spcBef>
                <a:spcPts val="300"/>
              </a:spcBef>
            </a:pPr>
            <a:r>
              <a:rPr sz="1500" b="0" i="0">
                <a:solidFill>
                  <a:srgbClr val="404040"/>
                </a:solidFill>
                <a:latin typeface="Lucida Sans Unicode"/>
              </a:rPr>
              <a:t>Grenfell, the Building Safety Act and the remediation bill</a:t>
            </a:r>
          </a:p>
        </p:txBody>
      </p:sp>
      <p:cxnSp>
        <p:nvCxnSpPr>
          <p:cNvPr id="5" name="Connector 4"/>
          <p:cNvCxnSpPr/>
          <p:nvPr/>
        </p:nvCxnSpPr>
        <p:spPr>
          <a:xfrm>
            <a:off x="704088" y="3200400"/>
            <a:ext cx="10515600" cy="0"/>
          </a:xfrm>
          <a:prstGeom prst="line">
            <a:avLst/>
          </a:prstGeom>
          <a:ln w="12700">
            <a:solidFill>
              <a:srgbClr val="D2D0C4"/>
            </a:solidFill>
          </a:ln>
        </p:spPr>
      </p:cxnSp>
      <p:sp>
        <p:nvSpPr>
          <p:cNvPr id="6" name="TextBox 5"/>
          <p:cNvSpPr txBox="1"/>
          <p:nvPr/>
        </p:nvSpPr>
        <p:spPr>
          <a:xfrm>
            <a:off x="704088" y="3218687"/>
            <a:ext cx="731520" cy="822960"/>
          </a:xfrm>
          <a:prstGeom prst="rect">
            <a:avLst/>
          </a:prstGeom>
          <a:noFill/>
        </p:spPr>
        <p:txBody>
          <a:bodyPr wrap="square" lIns="0" tIns="0" rIns="0" bIns="0" anchor="ctr">
            <a:spAutoFit/>
          </a:bodyPr>
          <a:lstStyle/>
          <a:p>
            <a:pPr algn="l">
              <a:lnSpc>
                <a:spcPct val="105000"/>
              </a:lnSpc>
            </a:pPr>
            <a:r>
              <a:rPr sz="2800" b="1" i="0">
                <a:solidFill>
                  <a:srgbClr val="EA7600"/>
                </a:solidFill>
                <a:latin typeface="Lucida Sans Unicode"/>
              </a:rPr>
              <a:t>2</a:t>
            </a:r>
          </a:p>
        </p:txBody>
      </p:sp>
      <p:sp>
        <p:nvSpPr>
          <p:cNvPr id="7" name="TextBox 6"/>
          <p:cNvSpPr txBox="1"/>
          <p:nvPr/>
        </p:nvSpPr>
        <p:spPr>
          <a:xfrm>
            <a:off x="1481328" y="3218687"/>
            <a:ext cx="9738360" cy="822960"/>
          </a:xfrm>
          <a:prstGeom prst="rect">
            <a:avLst/>
          </a:prstGeom>
          <a:noFill/>
        </p:spPr>
        <p:txBody>
          <a:bodyPr wrap="square" lIns="0" tIns="0" rIns="0" bIns="0" anchor="ctr">
            <a:spAutoFit/>
          </a:bodyPr>
          <a:lstStyle/>
          <a:p>
            <a:pPr algn="l">
              <a:lnSpc>
                <a:spcPct val="105000"/>
              </a:lnSpc>
            </a:pPr>
            <a:r>
              <a:rPr sz="1900" b="1" i="0">
                <a:solidFill>
                  <a:srgbClr val="004F59"/>
                </a:solidFill>
                <a:latin typeface="Lucida Sans Unicode"/>
              </a:rPr>
              <a:t>What the levy is</a:t>
            </a:r>
          </a:p>
          <a:p>
            <a:pPr algn="l">
              <a:lnSpc>
                <a:spcPct val="105000"/>
              </a:lnSpc>
              <a:spcBef>
                <a:spcPts val="300"/>
              </a:spcBef>
            </a:pPr>
            <a:r>
              <a:rPr sz="1500" b="0" i="0">
                <a:solidFill>
                  <a:srgbClr val="404040"/>
                </a:solidFill>
                <a:latin typeface="Lucida Sans Unicode"/>
              </a:rPr>
              <a:t>What it catches, and why university halls are caught</a:t>
            </a:r>
          </a:p>
        </p:txBody>
      </p:sp>
      <p:cxnSp>
        <p:nvCxnSpPr>
          <p:cNvPr id="8" name="Connector 7"/>
          <p:cNvCxnSpPr/>
          <p:nvPr/>
        </p:nvCxnSpPr>
        <p:spPr>
          <a:xfrm>
            <a:off x="704088" y="4087368"/>
            <a:ext cx="10515600" cy="0"/>
          </a:xfrm>
          <a:prstGeom prst="line">
            <a:avLst/>
          </a:prstGeom>
          <a:ln w="12700">
            <a:solidFill>
              <a:srgbClr val="D2D0C4"/>
            </a:solidFill>
          </a:ln>
        </p:spPr>
      </p:cxnSp>
      <p:sp>
        <p:nvSpPr>
          <p:cNvPr id="9" name="TextBox 8"/>
          <p:cNvSpPr txBox="1"/>
          <p:nvPr/>
        </p:nvSpPr>
        <p:spPr>
          <a:xfrm>
            <a:off x="704088" y="4105655"/>
            <a:ext cx="731520" cy="822960"/>
          </a:xfrm>
          <a:prstGeom prst="rect">
            <a:avLst/>
          </a:prstGeom>
          <a:noFill/>
        </p:spPr>
        <p:txBody>
          <a:bodyPr wrap="square" lIns="0" tIns="0" rIns="0" bIns="0" anchor="ctr">
            <a:spAutoFit/>
          </a:bodyPr>
          <a:lstStyle/>
          <a:p>
            <a:pPr algn="l">
              <a:lnSpc>
                <a:spcPct val="105000"/>
              </a:lnSpc>
            </a:pPr>
            <a:r>
              <a:rPr sz="2800" b="1" i="0">
                <a:solidFill>
                  <a:srgbClr val="EA7600"/>
                </a:solidFill>
                <a:latin typeface="Lucida Sans Unicode"/>
              </a:rPr>
              <a:t>3</a:t>
            </a:r>
          </a:p>
        </p:txBody>
      </p:sp>
      <p:sp>
        <p:nvSpPr>
          <p:cNvPr id="10" name="TextBox 9"/>
          <p:cNvSpPr txBox="1"/>
          <p:nvPr/>
        </p:nvSpPr>
        <p:spPr>
          <a:xfrm>
            <a:off x="1481328" y="4105655"/>
            <a:ext cx="9738360" cy="822960"/>
          </a:xfrm>
          <a:prstGeom prst="rect">
            <a:avLst/>
          </a:prstGeom>
          <a:noFill/>
        </p:spPr>
        <p:txBody>
          <a:bodyPr wrap="square" lIns="0" tIns="0" rIns="0" bIns="0" anchor="ctr">
            <a:spAutoFit/>
          </a:bodyPr>
          <a:lstStyle/>
          <a:p>
            <a:pPr algn="l">
              <a:lnSpc>
                <a:spcPct val="105000"/>
              </a:lnSpc>
            </a:pPr>
            <a:r>
              <a:rPr sz="1900" b="1" i="0">
                <a:solidFill>
                  <a:srgbClr val="004F59"/>
                </a:solidFill>
                <a:latin typeface="Lucida Sans Unicode"/>
              </a:rPr>
              <a:t>How it works</a:t>
            </a:r>
          </a:p>
          <a:p>
            <a:pPr algn="l">
              <a:lnSpc>
                <a:spcPct val="105000"/>
              </a:lnSpc>
              <a:spcBef>
                <a:spcPts val="300"/>
              </a:spcBef>
            </a:pPr>
            <a:r>
              <a:rPr sz="1500" b="0" i="0">
                <a:solidFill>
                  <a:srgbClr val="404040"/>
                </a:solidFill>
                <a:latin typeface="Lucida Sans Unicode"/>
              </a:rPr>
              <a:t>Timing, collection, calculation and the reduced rate</a:t>
            </a:r>
          </a:p>
        </p:txBody>
      </p:sp>
      <p:cxnSp>
        <p:nvCxnSpPr>
          <p:cNvPr id="11" name="Connector 10"/>
          <p:cNvCxnSpPr/>
          <p:nvPr/>
        </p:nvCxnSpPr>
        <p:spPr>
          <a:xfrm>
            <a:off x="704088" y="4974336"/>
            <a:ext cx="10515600" cy="0"/>
          </a:xfrm>
          <a:prstGeom prst="line">
            <a:avLst/>
          </a:prstGeom>
          <a:ln w="12700">
            <a:solidFill>
              <a:srgbClr val="D2D0C4"/>
            </a:solidFill>
          </a:ln>
        </p:spPr>
      </p:cxnSp>
      <p:sp>
        <p:nvSpPr>
          <p:cNvPr id="12" name="TextBox 11"/>
          <p:cNvSpPr txBox="1"/>
          <p:nvPr/>
        </p:nvSpPr>
        <p:spPr>
          <a:xfrm>
            <a:off x="704088" y="4992623"/>
            <a:ext cx="731520" cy="822960"/>
          </a:xfrm>
          <a:prstGeom prst="rect">
            <a:avLst/>
          </a:prstGeom>
          <a:noFill/>
        </p:spPr>
        <p:txBody>
          <a:bodyPr wrap="square" lIns="0" tIns="0" rIns="0" bIns="0" anchor="ctr">
            <a:spAutoFit/>
          </a:bodyPr>
          <a:lstStyle/>
          <a:p>
            <a:pPr algn="l">
              <a:lnSpc>
                <a:spcPct val="105000"/>
              </a:lnSpc>
            </a:pPr>
            <a:r>
              <a:rPr sz="2800" b="1" i="0">
                <a:solidFill>
                  <a:srgbClr val="EA7600"/>
                </a:solidFill>
                <a:latin typeface="Lucida Sans Unicode"/>
              </a:rPr>
              <a:t>4</a:t>
            </a:r>
          </a:p>
        </p:txBody>
      </p:sp>
      <p:sp>
        <p:nvSpPr>
          <p:cNvPr id="13" name="TextBox 12"/>
          <p:cNvSpPr txBox="1"/>
          <p:nvPr/>
        </p:nvSpPr>
        <p:spPr>
          <a:xfrm>
            <a:off x="1481328" y="4992623"/>
            <a:ext cx="9738360" cy="822960"/>
          </a:xfrm>
          <a:prstGeom prst="rect">
            <a:avLst/>
          </a:prstGeom>
          <a:noFill/>
        </p:spPr>
        <p:txBody>
          <a:bodyPr wrap="square" lIns="0" tIns="0" rIns="0" bIns="0" anchor="ctr">
            <a:spAutoFit/>
          </a:bodyPr>
          <a:lstStyle/>
          <a:p>
            <a:pPr algn="l">
              <a:lnSpc>
                <a:spcPct val="105000"/>
              </a:lnSpc>
            </a:pPr>
            <a:r>
              <a:rPr sz="1900" b="1" i="0">
                <a:solidFill>
                  <a:srgbClr val="004F59"/>
                </a:solidFill>
                <a:latin typeface="Lucida Sans Unicode"/>
              </a:rPr>
              <a:t>What it means for your projects</a:t>
            </a:r>
          </a:p>
          <a:p>
            <a:pPr algn="l">
              <a:lnSpc>
                <a:spcPct val="105000"/>
              </a:lnSpc>
              <a:spcBef>
                <a:spcPts val="300"/>
              </a:spcBef>
            </a:pPr>
            <a:r>
              <a:rPr sz="1500" b="0" i="0">
                <a:solidFill>
                  <a:srgbClr val="404040"/>
                </a:solidFill>
                <a:latin typeface="Lucida Sans Unicode"/>
              </a:rPr>
              <a:t>Cost, procurement, contracts and programme</a:t>
            </a:r>
          </a:p>
        </p:txBody>
      </p:sp>
      <p:cxnSp>
        <p:nvCxnSpPr>
          <p:cNvPr id="14" name="Connector 13"/>
          <p:cNvCxnSpPr/>
          <p:nvPr/>
        </p:nvCxnSpPr>
        <p:spPr>
          <a:xfrm>
            <a:off x="704088" y="5861303"/>
            <a:ext cx="10515600" cy="0"/>
          </a:xfrm>
          <a:prstGeom prst="line">
            <a:avLst/>
          </a:prstGeom>
          <a:ln w="12700">
            <a:solidFill>
              <a:srgbClr val="D2D0C4"/>
            </a:solidFill>
          </a:ln>
        </p:spPr>
      </p:cxnSp>
      <p:sp>
        <p:nvSpPr>
          <p:cNvPr id="15" name="TextBox 14"/>
          <p:cNvSpPr txBox="1"/>
          <p:nvPr/>
        </p:nvSpPr>
        <p:spPr>
          <a:xfrm>
            <a:off x="704088" y="5879591"/>
            <a:ext cx="731520" cy="822960"/>
          </a:xfrm>
          <a:prstGeom prst="rect">
            <a:avLst/>
          </a:prstGeom>
          <a:noFill/>
        </p:spPr>
        <p:txBody>
          <a:bodyPr wrap="square" lIns="0" tIns="0" rIns="0" bIns="0" anchor="ctr">
            <a:spAutoFit/>
          </a:bodyPr>
          <a:lstStyle/>
          <a:p>
            <a:pPr algn="l">
              <a:lnSpc>
                <a:spcPct val="105000"/>
              </a:lnSpc>
            </a:pPr>
            <a:r>
              <a:rPr sz="2800" b="1" i="0">
                <a:solidFill>
                  <a:srgbClr val="EA7600"/>
                </a:solidFill>
                <a:latin typeface="Lucida Sans Unicode"/>
              </a:rPr>
              <a:t>5</a:t>
            </a:r>
          </a:p>
        </p:txBody>
      </p:sp>
      <p:sp>
        <p:nvSpPr>
          <p:cNvPr id="16" name="TextBox 15"/>
          <p:cNvSpPr txBox="1"/>
          <p:nvPr/>
        </p:nvSpPr>
        <p:spPr>
          <a:xfrm>
            <a:off x="1481328" y="5879591"/>
            <a:ext cx="9738360" cy="822960"/>
          </a:xfrm>
          <a:prstGeom prst="rect">
            <a:avLst/>
          </a:prstGeom>
          <a:noFill/>
        </p:spPr>
        <p:txBody>
          <a:bodyPr wrap="square" lIns="0" tIns="0" rIns="0" bIns="0" anchor="ctr">
            <a:spAutoFit/>
          </a:bodyPr>
          <a:lstStyle/>
          <a:p>
            <a:pPr algn="l">
              <a:lnSpc>
                <a:spcPct val="105000"/>
              </a:lnSpc>
            </a:pPr>
            <a:r>
              <a:rPr sz="1900" b="1" i="0">
                <a:solidFill>
                  <a:srgbClr val="004F59"/>
                </a:solidFill>
                <a:latin typeface="Lucida Sans Unicode"/>
              </a:rPr>
              <a:t>Challenges and next steps</a:t>
            </a:r>
          </a:p>
          <a:p>
            <a:pPr algn="l">
              <a:lnSpc>
                <a:spcPct val="105000"/>
              </a:lnSpc>
              <a:spcBef>
                <a:spcPts val="300"/>
              </a:spcBef>
            </a:pPr>
            <a:r>
              <a:rPr sz="1500" b="0" i="0">
                <a:solidFill>
                  <a:srgbClr val="404040"/>
                </a:solidFill>
                <a:latin typeface="Lucida Sans Unicode"/>
              </a:rPr>
              <a:t>What to watch, and a checklist for action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4088" y="1325880"/>
            <a:ext cx="11704320" cy="548640"/>
          </a:xfrm>
        </p:spPr>
        <p:txBody>
          <a:bodyPr/>
          <a:lstStyle/>
          <a:p>
            <a:r>
              <a:rPr sz="3000" b="1">
                <a:solidFill>
                  <a:srgbClr val="004F59"/>
                </a:solidFill>
                <a:latin typeface="Lucida Sans Unicode"/>
              </a:rPr>
              <a:t>Who we are</a:t>
            </a:r>
          </a:p>
        </p:txBody>
      </p:sp>
      <p:sp>
        <p:nvSpPr>
          <p:cNvPr id="3" name="TextBox 2"/>
          <p:cNvSpPr txBox="1"/>
          <p:nvPr/>
        </p:nvSpPr>
        <p:spPr>
          <a:xfrm>
            <a:off x="704088" y="2331720"/>
            <a:ext cx="4389120" cy="1325880"/>
          </a:xfrm>
          <a:prstGeom prst="rect">
            <a:avLst/>
          </a:prstGeom>
          <a:noFill/>
        </p:spPr>
        <p:txBody>
          <a:bodyPr wrap="square" lIns="0" tIns="0" rIns="0" bIns="0" anchor="t">
            <a:spAutoFit/>
          </a:bodyPr>
          <a:lstStyle/>
          <a:p>
            <a:pPr algn="l">
              <a:lnSpc>
                <a:spcPct val="105000"/>
              </a:lnSpc>
            </a:pPr>
            <a:r>
              <a:rPr sz="4000" b="1" i="0">
                <a:solidFill>
                  <a:srgbClr val="EA7600"/>
                </a:solidFill>
                <a:latin typeface="Lucida Sans Unicode"/>
              </a:rPr>
              <a:t>1827</a:t>
            </a:r>
          </a:p>
          <a:p>
            <a:pPr algn="l">
              <a:lnSpc>
                <a:spcPct val="105000"/>
              </a:lnSpc>
            </a:pPr>
            <a:r>
              <a:rPr sz="1600" b="0" i="0">
                <a:solidFill>
                  <a:srgbClr val="404040"/>
                </a:solidFill>
                <a:latin typeface="Lucida Sans Unicode"/>
              </a:rPr>
              <a:t>Founded in Liverpool</a:t>
            </a:r>
          </a:p>
        </p:txBody>
      </p:sp>
      <p:sp>
        <p:nvSpPr>
          <p:cNvPr id="4" name="TextBox 3"/>
          <p:cNvSpPr txBox="1"/>
          <p:nvPr/>
        </p:nvSpPr>
        <p:spPr>
          <a:xfrm>
            <a:off x="704088" y="3749039"/>
            <a:ext cx="4389120" cy="1325880"/>
          </a:xfrm>
          <a:prstGeom prst="rect">
            <a:avLst/>
          </a:prstGeom>
          <a:noFill/>
        </p:spPr>
        <p:txBody>
          <a:bodyPr wrap="square" lIns="0" tIns="0" rIns="0" bIns="0" anchor="t">
            <a:spAutoFit/>
          </a:bodyPr>
          <a:lstStyle/>
          <a:p>
            <a:pPr algn="l">
              <a:lnSpc>
                <a:spcPct val="105000"/>
              </a:lnSpc>
            </a:pPr>
            <a:r>
              <a:rPr sz="4000" b="1" i="0">
                <a:solidFill>
                  <a:srgbClr val="EA7600"/>
                </a:solidFill>
                <a:latin typeface="Lucida Sans Unicode"/>
              </a:rPr>
              <a:t>c.1,700</a:t>
            </a:r>
          </a:p>
          <a:p>
            <a:pPr algn="l">
              <a:lnSpc>
                <a:spcPct val="105000"/>
              </a:lnSpc>
            </a:pPr>
            <a:r>
              <a:rPr sz="1600" b="0" i="0">
                <a:solidFill>
                  <a:srgbClr val="404040"/>
                </a:solidFill>
                <a:latin typeface="Lucida Sans Unicode"/>
              </a:rPr>
              <a:t>People across the firm</a:t>
            </a:r>
          </a:p>
        </p:txBody>
      </p:sp>
      <p:sp>
        <p:nvSpPr>
          <p:cNvPr id="5" name="TextBox 4"/>
          <p:cNvSpPr txBox="1"/>
          <p:nvPr/>
        </p:nvSpPr>
        <p:spPr>
          <a:xfrm>
            <a:off x="704088" y="5166359"/>
            <a:ext cx="4389120" cy="1325880"/>
          </a:xfrm>
          <a:prstGeom prst="rect">
            <a:avLst/>
          </a:prstGeom>
          <a:noFill/>
        </p:spPr>
        <p:txBody>
          <a:bodyPr wrap="square" lIns="0" tIns="0" rIns="0" bIns="0" anchor="t">
            <a:spAutoFit/>
          </a:bodyPr>
          <a:lstStyle/>
          <a:p>
            <a:pPr algn="l">
              <a:lnSpc>
                <a:spcPct val="105000"/>
              </a:lnSpc>
            </a:pPr>
            <a:r>
              <a:rPr sz="4000" b="1" i="0">
                <a:solidFill>
                  <a:srgbClr val="EA7600"/>
                </a:solidFill>
                <a:latin typeface="Lucida Sans Unicode"/>
              </a:rPr>
              <a:t>10</a:t>
            </a:r>
          </a:p>
          <a:p>
            <a:pPr algn="l">
              <a:lnSpc>
                <a:spcPct val="105000"/>
              </a:lnSpc>
            </a:pPr>
            <a:r>
              <a:rPr sz="1600" b="0" i="0">
                <a:solidFill>
                  <a:srgbClr val="404040"/>
                </a:solidFill>
                <a:latin typeface="Lucida Sans Unicode"/>
              </a:rPr>
              <a:t>UK offices, including Liverpool and Manchester</a:t>
            </a:r>
          </a:p>
        </p:txBody>
      </p:sp>
      <p:cxnSp>
        <p:nvCxnSpPr>
          <p:cNvPr id="6" name="Connector 5"/>
          <p:cNvCxnSpPr/>
          <p:nvPr/>
        </p:nvCxnSpPr>
        <p:spPr>
          <a:xfrm>
            <a:off x="5577840" y="2423160"/>
            <a:ext cx="0" cy="4069080"/>
          </a:xfrm>
          <a:prstGeom prst="line">
            <a:avLst/>
          </a:prstGeom>
          <a:ln w="12700">
            <a:solidFill>
              <a:srgbClr val="D2D0C4"/>
            </a:solidFill>
          </a:ln>
        </p:spPr>
      </p:cxnSp>
      <p:sp>
        <p:nvSpPr>
          <p:cNvPr id="7" name="TextBox 6"/>
          <p:cNvSpPr txBox="1"/>
          <p:nvPr/>
        </p:nvSpPr>
        <p:spPr>
          <a:xfrm>
            <a:off x="6035040" y="2331720"/>
            <a:ext cx="6693408" cy="457200"/>
          </a:xfrm>
          <a:prstGeom prst="rect">
            <a:avLst/>
          </a:prstGeom>
          <a:noFill/>
        </p:spPr>
        <p:txBody>
          <a:bodyPr wrap="square" lIns="0" tIns="0" rIns="0" bIns="0" anchor="t">
            <a:spAutoFit/>
          </a:bodyPr>
          <a:lstStyle/>
          <a:p>
            <a:pPr algn="l">
              <a:lnSpc>
                <a:spcPct val="105000"/>
              </a:lnSpc>
            </a:pPr>
            <a:r>
              <a:rPr sz="2000" b="1" i="0">
                <a:solidFill>
                  <a:srgbClr val="004F59"/>
                </a:solidFill>
                <a:latin typeface="Lucida Sans Unicode"/>
              </a:rPr>
              <a:t>What we do for HE estates</a:t>
            </a:r>
          </a:p>
        </p:txBody>
      </p:sp>
      <p:sp>
        <p:nvSpPr>
          <p:cNvPr id="8" name="TextBox 7"/>
          <p:cNvSpPr txBox="1"/>
          <p:nvPr/>
        </p:nvSpPr>
        <p:spPr>
          <a:xfrm>
            <a:off x="6035040" y="3017520"/>
            <a:ext cx="6693408" cy="868680"/>
          </a:xfrm>
          <a:prstGeom prst="rect">
            <a:avLst/>
          </a:prstGeom>
          <a:noFill/>
        </p:spPr>
        <p:txBody>
          <a:bodyPr wrap="square" lIns="0" tIns="0" rIns="0" bIns="0" anchor="t">
            <a:spAutoFit/>
          </a:bodyPr>
          <a:lstStyle/>
          <a:p>
            <a:pPr algn="l">
              <a:lnSpc>
                <a:spcPct val="105000"/>
              </a:lnSpc>
            </a:pPr>
            <a:r>
              <a:rPr sz="1700" b="1" i="0">
                <a:solidFill>
                  <a:srgbClr val="004F59"/>
                </a:solidFill>
                <a:latin typeface="Lucida Sans Unicode"/>
              </a:rPr>
              <a:t>Procurement and frameworks</a:t>
            </a:r>
          </a:p>
          <a:p>
            <a:pPr algn="l">
              <a:lnSpc>
                <a:spcPct val="105000"/>
              </a:lnSpc>
              <a:spcBef>
                <a:spcPts val="200"/>
              </a:spcBef>
            </a:pPr>
            <a:r>
              <a:rPr sz="1500" b="0" i="0">
                <a:solidFill>
                  <a:srgbClr val="404040"/>
                </a:solidFill>
                <a:latin typeface="Lucida Sans Unicode"/>
              </a:rPr>
              <a:t>Including co-creating the CPC National Construction Framework</a:t>
            </a:r>
          </a:p>
        </p:txBody>
      </p:sp>
      <p:sp>
        <p:nvSpPr>
          <p:cNvPr id="9" name="TextBox 8"/>
          <p:cNvSpPr txBox="1"/>
          <p:nvPr/>
        </p:nvSpPr>
        <p:spPr>
          <a:xfrm>
            <a:off x="6035040" y="3995928"/>
            <a:ext cx="6693408" cy="868680"/>
          </a:xfrm>
          <a:prstGeom prst="rect">
            <a:avLst/>
          </a:prstGeom>
          <a:noFill/>
        </p:spPr>
        <p:txBody>
          <a:bodyPr wrap="square" lIns="0" tIns="0" rIns="0" bIns="0" anchor="t">
            <a:spAutoFit/>
          </a:bodyPr>
          <a:lstStyle/>
          <a:p>
            <a:pPr algn="l">
              <a:lnSpc>
                <a:spcPct val="105000"/>
              </a:lnSpc>
            </a:pPr>
            <a:r>
              <a:rPr sz="1700" b="1" i="0">
                <a:solidFill>
                  <a:srgbClr val="004F59"/>
                </a:solidFill>
                <a:latin typeface="Lucida Sans Unicode"/>
              </a:rPr>
              <a:t>Contracts</a:t>
            </a:r>
          </a:p>
          <a:p>
            <a:pPr algn="l">
              <a:lnSpc>
                <a:spcPct val="105000"/>
              </a:lnSpc>
              <a:spcBef>
                <a:spcPts val="200"/>
              </a:spcBef>
            </a:pPr>
            <a:r>
              <a:rPr sz="1500" b="0" i="0">
                <a:solidFill>
                  <a:srgbClr val="404040"/>
                </a:solidFill>
                <a:latin typeface="Lucida Sans Unicode"/>
              </a:rPr>
              <a:t>JCT, NEC4, appointments and development agreements</a:t>
            </a:r>
          </a:p>
        </p:txBody>
      </p:sp>
      <p:sp>
        <p:nvSpPr>
          <p:cNvPr id="10" name="TextBox 9"/>
          <p:cNvSpPr txBox="1"/>
          <p:nvPr/>
        </p:nvSpPr>
        <p:spPr>
          <a:xfrm>
            <a:off x="6035040" y="4974336"/>
            <a:ext cx="6693408" cy="868680"/>
          </a:xfrm>
          <a:prstGeom prst="rect">
            <a:avLst/>
          </a:prstGeom>
          <a:noFill/>
        </p:spPr>
        <p:txBody>
          <a:bodyPr wrap="square" lIns="0" tIns="0" rIns="0" bIns="0" anchor="t">
            <a:spAutoFit/>
          </a:bodyPr>
          <a:lstStyle/>
          <a:p>
            <a:pPr algn="l">
              <a:lnSpc>
                <a:spcPct val="105000"/>
              </a:lnSpc>
            </a:pPr>
            <a:r>
              <a:rPr sz="1700" b="1" i="0">
                <a:solidFill>
                  <a:srgbClr val="004F59"/>
                </a:solidFill>
                <a:latin typeface="Lucida Sans Unicode"/>
              </a:rPr>
              <a:t>Building safety</a:t>
            </a:r>
          </a:p>
          <a:p>
            <a:pPr algn="l">
              <a:lnSpc>
                <a:spcPct val="105000"/>
              </a:lnSpc>
              <a:spcBef>
                <a:spcPts val="200"/>
              </a:spcBef>
            </a:pPr>
            <a:r>
              <a:rPr sz="1500" b="0" i="0">
                <a:solidFill>
                  <a:srgbClr val="404040"/>
                </a:solidFill>
                <a:latin typeface="Lucida Sans Unicode"/>
              </a:rPr>
              <a:t>The Building Safety Act, building control and the levy</a:t>
            </a:r>
          </a:p>
        </p:txBody>
      </p:sp>
      <p:sp>
        <p:nvSpPr>
          <p:cNvPr id="11" name="TextBox 10"/>
          <p:cNvSpPr txBox="1"/>
          <p:nvPr/>
        </p:nvSpPr>
        <p:spPr>
          <a:xfrm>
            <a:off x="6035040" y="5952744"/>
            <a:ext cx="6693408" cy="868680"/>
          </a:xfrm>
          <a:prstGeom prst="rect">
            <a:avLst/>
          </a:prstGeom>
          <a:noFill/>
        </p:spPr>
        <p:txBody>
          <a:bodyPr wrap="square" lIns="0" tIns="0" rIns="0" bIns="0" anchor="t">
            <a:spAutoFit/>
          </a:bodyPr>
          <a:lstStyle/>
          <a:p>
            <a:pPr algn="l">
              <a:lnSpc>
                <a:spcPct val="105000"/>
              </a:lnSpc>
            </a:pPr>
            <a:r>
              <a:rPr sz="1700" b="1" i="0">
                <a:solidFill>
                  <a:srgbClr val="004F59"/>
                </a:solidFill>
                <a:latin typeface="Lucida Sans Unicode"/>
              </a:rPr>
              <a:t>Dispute avoidance</a:t>
            </a:r>
          </a:p>
          <a:p>
            <a:pPr algn="l">
              <a:lnSpc>
                <a:spcPct val="105000"/>
              </a:lnSpc>
              <a:spcBef>
                <a:spcPts val="200"/>
              </a:spcBef>
            </a:pPr>
            <a:r>
              <a:rPr sz="1500" b="0" i="0">
                <a:solidFill>
                  <a:srgbClr val="404040"/>
                </a:solidFill>
                <a:latin typeface="Lucida Sans Unicode"/>
              </a:rPr>
              <a:t>Keeping projects on track and out of dispute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4"/>
          </p:nvPr>
        </p:nvSpPr>
        <p:spPr/>
        <p:txBody>
          <a:bodyPr/>
          <a:lstStyle/>
          <a:p>
            <a:r>
              <a:rPr>
                <a:solidFill>
                  <a:srgbClr val="FFFFFF"/>
                </a:solidFill>
                <a:latin typeface="Lucida Sans Unicode"/>
              </a:rPr>
              <a:t>Why the levy exists</a:t>
            </a:r>
          </a:p>
        </p:txBody>
      </p:sp>
      <p:sp>
        <p:nvSpPr>
          <p:cNvPr id="3" name="TextBox 2"/>
          <p:cNvSpPr txBox="1"/>
          <p:nvPr/>
        </p:nvSpPr>
        <p:spPr>
          <a:xfrm>
            <a:off x="704088" y="2103120"/>
            <a:ext cx="3657600" cy="548640"/>
          </a:xfrm>
          <a:prstGeom prst="rect">
            <a:avLst/>
          </a:prstGeom>
          <a:noFill/>
        </p:spPr>
        <p:txBody>
          <a:bodyPr wrap="square" lIns="0" tIns="0" rIns="0" bIns="0" anchor="t">
            <a:spAutoFit/>
          </a:bodyPr>
          <a:lstStyle/>
          <a:p>
            <a:pPr algn="l">
              <a:lnSpc>
                <a:spcPct val="105000"/>
              </a:lnSpc>
            </a:pPr>
            <a:r>
              <a:rPr sz="1800" b="1" i="0">
                <a:solidFill>
                  <a:srgbClr val="004F59"/>
                </a:solidFill>
                <a:latin typeface="Lucida Sans Unicode"/>
              </a:rPr>
              <a:t>PART 1</a:t>
            </a:r>
          </a:p>
        </p:txBody>
      </p:sp>
      <p:sp>
        <p:nvSpPr>
          <p:cNvPr id="4" name="TextBox 3"/>
          <p:cNvSpPr txBox="1"/>
          <p:nvPr/>
        </p:nvSpPr>
        <p:spPr>
          <a:xfrm>
            <a:off x="704088" y="3703320"/>
            <a:ext cx="10515600" cy="548640"/>
          </a:xfrm>
          <a:prstGeom prst="rect">
            <a:avLst/>
          </a:prstGeom>
          <a:noFill/>
        </p:spPr>
        <p:txBody>
          <a:bodyPr wrap="square" lIns="0" tIns="0" rIns="0" bIns="0" anchor="t">
            <a:spAutoFit/>
          </a:bodyPr>
          <a:lstStyle/>
          <a:p>
            <a:pPr algn="l">
              <a:lnSpc>
                <a:spcPct val="105000"/>
              </a:lnSpc>
            </a:pPr>
            <a:r>
              <a:rPr sz="1900" b="0" i="0">
                <a:solidFill>
                  <a:srgbClr val="004F59"/>
                </a:solidFill>
                <a:latin typeface="Lucida Sans Unicode"/>
              </a:rPr>
              <a:t>Grenfell, the Building Safety Act and the remediation bill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4088" y="1325880"/>
            <a:ext cx="11704320" cy="548640"/>
          </a:xfrm>
        </p:spPr>
        <p:txBody>
          <a:bodyPr/>
          <a:lstStyle/>
          <a:p>
            <a:r>
              <a:rPr sz="3000" b="1">
                <a:solidFill>
                  <a:srgbClr val="004F59"/>
                </a:solidFill>
                <a:latin typeface="Lucida Sans Unicode"/>
              </a:rPr>
              <a:t>From Grenfell to the levy</a:t>
            </a:r>
          </a:p>
        </p:txBody>
      </p:sp>
      <p:cxnSp>
        <p:nvCxnSpPr>
          <p:cNvPr id="3" name="Connector 2"/>
          <p:cNvCxnSpPr/>
          <p:nvPr/>
        </p:nvCxnSpPr>
        <p:spPr>
          <a:xfrm>
            <a:off x="704088" y="3794760"/>
            <a:ext cx="12024360" cy="0"/>
          </a:xfrm>
          <a:prstGeom prst="line">
            <a:avLst/>
          </a:prstGeom>
          <a:ln w="25400">
            <a:solidFill>
              <a:srgbClr val="004F59"/>
            </a:solidFill>
          </a:ln>
        </p:spPr>
      </p:cxnSp>
      <p:sp>
        <p:nvSpPr>
          <p:cNvPr id="4" name="Oval 3"/>
          <p:cNvSpPr/>
          <p:nvPr/>
        </p:nvSpPr>
        <p:spPr>
          <a:xfrm>
            <a:off x="704088" y="3666744"/>
            <a:ext cx="256032" cy="256032"/>
          </a:xfrm>
          <a:prstGeom prst="ellipse">
            <a:avLst/>
          </a:prstGeom>
          <a:solidFill>
            <a:srgbClr val="004F59"/>
          </a:solidFill>
          <a:ln>
            <a:noFill/>
          </a:ln>
        </p:spPr>
        <p:txBody>
          <a:bodyPr rtlCol="0" anchor="ctr"/>
          <a:lstStyle/>
          <a:p>
            <a:pPr algn="ctr"/>
            <a:endParaRPr/>
          </a:p>
        </p:txBody>
      </p:sp>
      <p:sp>
        <p:nvSpPr>
          <p:cNvPr id="5" name="TextBox 4"/>
          <p:cNvSpPr txBox="1"/>
          <p:nvPr/>
        </p:nvSpPr>
        <p:spPr>
          <a:xfrm>
            <a:off x="704088" y="3063240"/>
            <a:ext cx="1821180" cy="457200"/>
          </a:xfrm>
          <a:prstGeom prst="rect">
            <a:avLst/>
          </a:prstGeom>
          <a:noFill/>
        </p:spPr>
        <p:txBody>
          <a:bodyPr wrap="square" lIns="0" tIns="0" rIns="0" bIns="0" anchor="t">
            <a:spAutoFit/>
          </a:bodyPr>
          <a:lstStyle/>
          <a:p>
            <a:pPr algn="l">
              <a:lnSpc>
                <a:spcPct val="105000"/>
              </a:lnSpc>
            </a:pPr>
            <a:r>
              <a:rPr sz="2000" b="1" i="0">
                <a:solidFill>
                  <a:srgbClr val="004F59"/>
                </a:solidFill>
                <a:latin typeface="Lucida Sans Unicode"/>
              </a:rPr>
              <a:t>2017</a:t>
            </a:r>
          </a:p>
        </p:txBody>
      </p:sp>
      <p:sp>
        <p:nvSpPr>
          <p:cNvPr id="6" name="TextBox 5"/>
          <p:cNvSpPr txBox="1"/>
          <p:nvPr/>
        </p:nvSpPr>
        <p:spPr>
          <a:xfrm>
            <a:off x="704088" y="4206240"/>
            <a:ext cx="1729740" cy="2194560"/>
          </a:xfrm>
          <a:prstGeom prst="rect">
            <a:avLst/>
          </a:prstGeom>
          <a:noFill/>
        </p:spPr>
        <p:txBody>
          <a:bodyPr wrap="square" lIns="0" tIns="0" rIns="0" bIns="0" anchor="t">
            <a:spAutoFit/>
          </a:bodyPr>
          <a:lstStyle/>
          <a:p>
            <a:pPr algn="l">
              <a:lnSpc>
                <a:spcPct val="105000"/>
              </a:lnSpc>
            </a:pPr>
            <a:r>
              <a:rPr sz="1700" b="1" i="0">
                <a:solidFill>
                  <a:srgbClr val="004F59"/>
                </a:solidFill>
                <a:latin typeface="Lucida Sans Unicode"/>
              </a:rPr>
              <a:t>Grenfell Tower fire</a:t>
            </a:r>
          </a:p>
          <a:p>
            <a:pPr algn="l">
              <a:lnSpc>
                <a:spcPct val="105000"/>
              </a:lnSpc>
              <a:spcBef>
                <a:spcPts val="400"/>
              </a:spcBef>
            </a:pPr>
            <a:r>
              <a:rPr sz="1400" b="0" i="0">
                <a:solidFill>
                  <a:srgbClr val="404040"/>
                </a:solidFill>
                <a:latin typeface="Lucida Sans Unicode"/>
              </a:rPr>
              <a:t>72 lives lost</a:t>
            </a:r>
          </a:p>
        </p:txBody>
      </p:sp>
      <p:sp>
        <p:nvSpPr>
          <p:cNvPr id="7" name="Oval 6"/>
          <p:cNvSpPr/>
          <p:nvPr/>
        </p:nvSpPr>
        <p:spPr>
          <a:xfrm>
            <a:off x="2708148" y="3666744"/>
            <a:ext cx="256032" cy="256032"/>
          </a:xfrm>
          <a:prstGeom prst="ellipse">
            <a:avLst/>
          </a:prstGeom>
          <a:solidFill>
            <a:srgbClr val="004F59"/>
          </a:solidFill>
          <a:ln>
            <a:noFill/>
          </a:ln>
        </p:spPr>
        <p:txBody>
          <a:bodyPr rtlCol="0" anchor="ctr"/>
          <a:lstStyle/>
          <a:p>
            <a:pPr algn="ctr"/>
            <a:endParaRPr/>
          </a:p>
        </p:txBody>
      </p:sp>
      <p:sp>
        <p:nvSpPr>
          <p:cNvPr id="8" name="TextBox 7"/>
          <p:cNvSpPr txBox="1"/>
          <p:nvPr/>
        </p:nvSpPr>
        <p:spPr>
          <a:xfrm>
            <a:off x="2708148" y="3063240"/>
            <a:ext cx="1821180" cy="457200"/>
          </a:xfrm>
          <a:prstGeom prst="rect">
            <a:avLst/>
          </a:prstGeom>
          <a:noFill/>
        </p:spPr>
        <p:txBody>
          <a:bodyPr wrap="square" lIns="0" tIns="0" rIns="0" bIns="0" anchor="t">
            <a:spAutoFit/>
          </a:bodyPr>
          <a:lstStyle/>
          <a:p>
            <a:pPr algn="l">
              <a:lnSpc>
                <a:spcPct val="105000"/>
              </a:lnSpc>
            </a:pPr>
            <a:r>
              <a:rPr sz="2000" b="1" i="0">
                <a:solidFill>
                  <a:srgbClr val="004F59"/>
                </a:solidFill>
                <a:latin typeface="Lucida Sans Unicode"/>
              </a:rPr>
              <a:t>2018</a:t>
            </a:r>
          </a:p>
        </p:txBody>
      </p:sp>
      <p:sp>
        <p:nvSpPr>
          <p:cNvPr id="9" name="TextBox 8"/>
          <p:cNvSpPr txBox="1"/>
          <p:nvPr/>
        </p:nvSpPr>
        <p:spPr>
          <a:xfrm>
            <a:off x="2708148" y="4206240"/>
            <a:ext cx="1729740" cy="2194560"/>
          </a:xfrm>
          <a:prstGeom prst="rect">
            <a:avLst/>
          </a:prstGeom>
          <a:noFill/>
        </p:spPr>
        <p:txBody>
          <a:bodyPr wrap="square" lIns="0" tIns="0" rIns="0" bIns="0" anchor="t">
            <a:spAutoFit/>
          </a:bodyPr>
          <a:lstStyle/>
          <a:p>
            <a:pPr algn="l">
              <a:lnSpc>
                <a:spcPct val="105000"/>
              </a:lnSpc>
            </a:pPr>
            <a:r>
              <a:rPr sz="1700" b="1" i="0">
                <a:solidFill>
                  <a:srgbClr val="004F59"/>
                </a:solidFill>
                <a:latin typeface="Lucida Sans Unicode"/>
              </a:rPr>
              <a:t>Hackitt Review</a:t>
            </a:r>
          </a:p>
          <a:p>
            <a:pPr algn="l">
              <a:lnSpc>
                <a:spcPct val="105000"/>
              </a:lnSpc>
              <a:spcBef>
                <a:spcPts val="400"/>
              </a:spcBef>
            </a:pPr>
            <a:r>
              <a:rPr sz="1400" b="0" i="0">
                <a:solidFill>
                  <a:srgbClr val="404040"/>
                </a:solidFill>
                <a:latin typeface="Lucida Sans Unicode"/>
              </a:rPr>
              <a:t>System ‘not fit for purpose’</a:t>
            </a:r>
          </a:p>
        </p:txBody>
      </p:sp>
      <p:sp>
        <p:nvSpPr>
          <p:cNvPr id="10" name="Oval 9"/>
          <p:cNvSpPr/>
          <p:nvPr/>
        </p:nvSpPr>
        <p:spPr>
          <a:xfrm>
            <a:off x="4712208" y="3666744"/>
            <a:ext cx="256032" cy="256032"/>
          </a:xfrm>
          <a:prstGeom prst="ellipse">
            <a:avLst/>
          </a:prstGeom>
          <a:solidFill>
            <a:srgbClr val="004F59"/>
          </a:solidFill>
          <a:ln>
            <a:noFill/>
          </a:ln>
        </p:spPr>
        <p:txBody>
          <a:bodyPr rtlCol="0" anchor="ctr"/>
          <a:lstStyle/>
          <a:p>
            <a:pPr algn="ctr"/>
            <a:endParaRPr/>
          </a:p>
        </p:txBody>
      </p:sp>
      <p:sp>
        <p:nvSpPr>
          <p:cNvPr id="11" name="TextBox 10"/>
          <p:cNvSpPr txBox="1"/>
          <p:nvPr/>
        </p:nvSpPr>
        <p:spPr>
          <a:xfrm>
            <a:off x="4712208" y="3063240"/>
            <a:ext cx="1821180" cy="457200"/>
          </a:xfrm>
          <a:prstGeom prst="rect">
            <a:avLst/>
          </a:prstGeom>
          <a:noFill/>
        </p:spPr>
        <p:txBody>
          <a:bodyPr wrap="square" lIns="0" tIns="0" rIns="0" bIns="0" anchor="t">
            <a:spAutoFit/>
          </a:bodyPr>
          <a:lstStyle/>
          <a:p>
            <a:pPr algn="l">
              <a:lnSpc>
                <a:spcPct val="105000"/>
              </a:lnSpc>
            </a:pPr>
            <a:r>
              <a:rPr sz="2000" b="1" i="0">
                <a:solidFill>
                  <a:srgbClr val="004F59"/>
                </a:solidFill>
                <a:latin typeface="Lucida Sans Unicode"/>
              </a:rPr>
              <a:t>2022</a:t>
            </a:r>
          </a:p>
        </p:txBody>
      </p:sp>
      <p:sp>
        <p:nvSpPr>
          <p:cNvPr id="12" name="TextBox 11"/>
          <p:cNvSpPr txBox="1"/>
          <p:nvPr/>
        </p:nvSpPr>
        <p:spPr>
          <a:xfrm>
            <a:off x="4712208" y="4206240"/>
            <a:ext cx="1729740" cy="2194560"/>
          </a:xfrm>
          <a:prstGeom prst="rect">
            <a:avLst/>
          </a:prstGeom>
          <a:noFill/>
        </p:spPr>
        <p:txBody>
          <a:bodyPr wrap="square" lIns="0" tIns="0" rIns="0" bIns="0" anchor="t">
            <a:spAutoFit/>
          </a:bodyPr>
          <a:lstStyle/>
          <a:p>
            <a:pPr algn="l">
              <a:lnSpc>
                <a:spcPct val="105000"/>
              </a:lnSpc>
            </a:pPr>
            <a:r>
              <a:rPr sz="1700" b="1" i="0">
                <a:solidFill>
                  <a:srgbClr val="004F59"/>
                </a:solidFill>
                <a:latin typeface="Lucida Sans Unicode"/>
              </a:rPr>
              <a:t>Building Safety Act</a:t>
            </a:r>
          </a:p>
          <a:p>
            <a:pPr algn="l">
              <a:lnSpc>
                <a:spcPct val="105000"/>
              </a:lnSpc>
              <a:spcBef>
                <a:spcPts val="400"/>
              </a:spcBef>
            </a:pPr>
            <a:r>
              <a:rPr sz="1400" b="0" i="0">
                <a:solidFill>
                  <a:srgbClr val="404040"/>
                </a:solidFill>
                <a:latin typeface="Lucida Sans Unicode"/>
              </a:rPr>
              <a:t>Section 58: power to impose a levy</a:t>
            </a:r>
          </a:p>
        </p:txBody>
      </p:sp>
      <p:sp>
        <p:nvSpPr>
          <p:cNvPr id="13" name="Oval 12"/>
          <p:cNvSpPr/>
          <p:nvPr/>
        </p:nvSpPr>
        <p:spPr>
          <a:xfrm>
            <a:off x="6716268" y="3666744"/>
            <a:ext cx="256032" cy="256032"/>
          </a:xfrm>
          <a:prstGeom prst="ellipse">
            <a:avLst/>
          </a:prstGeom>
          <a:solidFill>
            <a:srgbClr val="004F59"/>
          </a:solidFill>
          <a:ln>
            <a:noFill/>
          </a:ln>
        </p:spPr>
        <p:txBody>
          <a:bodyPr rtlCol="0" anchor="ctr"/>
          <a:lstStyle/>
          <a:p>
            <a:pPr algn="ctr"/>
            <a:endParaRPr/>
          </a:p>
        </p:txBody>
      </p:sp>
      <p:sp>
        <p:nvSpPr>
          <p:cNvPr id="14" name="TextBox 13"/>
          <p:cNvSpPr txBox="1"/>
          <p:nvPr/>
        </p:nvSpPr>
        <p:spPr>
          <a:xfrm>
            <a:off x="6716268" y="3063240"/>
            <a:ext cx="1821180" cy="457200"/>
          </a:xfrm>
          <a:prstGeom prst="rect">
            <a:avLst/>
          </a:prstGeom>
          <a:noFill/>
        </p:spPr>
        <p:txBody>
          <a:bodyPr wrap="square" lIns="0" tIns="0" rIns="0" bIns="0" anchor="t">
            <a:spAutoFit/>
          </a:bodyPr>
          <a:lstStyle/>
          <a:p>
            <a:pPr algn="l">
              <a:lnSpc>
                <a:spcPct val="105000"/>
              </a:lnSpc>
            </a:pPr>
            <a:r>
              <a:rPr sz="2000" b="1" i="0">
                <a:solidFill>
                  <a:srgbClr val="004F59"/>
                </a:solidFill>
                <a:latin typeface="Lucida Sans Unicode"/>
              </a:rPr>
              <a:t>2024</a:t>
            </a:r>
          </a:p>
        </p:txBody>
      </p:sp>
      <p:sp>
        <p:nvSpPr>
          <p:cNvPr id="15" name="TextBox 14"/>
          <p:cNvSpPr txBox="1"/>
          <p:nvPr/>
        </p:nvSpPr>
        <p:spPr>
          <a:xfrm>
            <a:off x="6716268" y="4206240"/>
            <a:ext cx="1729740" cy="2194560"/>
          </a:xfrm>
          <a:prstGeom prst="rect">
            <a:avLst/>
          </a:prstGeom>
          <a:noFill/>
        </p:spPr>
        <p:txBody>
          <a:bodyPr wrap="square" lIns="0" tIns="0" rIns="0" bIns="0" anchor="t">
            <a:spAutoFit/>
          </a:bodyPr>
          <a:lstStyle/>
          <a:p>
            <a:pPr algn="l">
              <a:lnSpc>
                <a:spcPct val="105000"/>
              </a:lnSpc>
            </a:pPr>
            <a:r>
              <a:rPr sz="1700" b="1" i="0">
                <a:solidFill>
                  <a:srgbClr val="004F59"/>
                </a:solidFill>
                <a:latin typeface="Lucida Sans Unicode"/>
              </a:rPr>
              <a:t>Inquiry final report</a:t>
            </a:r>
          </a:p>
          <a:p>
            <a:pPr algn="l">
              <a:lnSpc>
                <a:spcPct val="105000"/>
              </a:lnSpc>
              <a:spcBef>
                <a:spcPts val="400"/>
              </a:spcBef>
            </a:pPr>
            <a:r>
              <a:rPr sz="1400" b="0" i="0">
                <a:solidFill>
                  <a:srgbClr val="404040"/>
                </a:solidFill>
                <a:latin typeface="Lucida Sans Unicode"/>
              </a:rPr>
              <a:t>Plus the Remediation Acceleration Plan</a:t>
            </a:r>
          </a:p>
        </p:txBody>
      </p:sp>
      <p:sp>
        <p:nvSpPr>
          <p:cNvPr id="16" name="Oval 15"/>
          <p:cNvSpPr/>
          <p:nvPr/>
        </p:nvSpPr>
        <p:spPr>
          <a:xfrm>
            <a:off x="8720328" y="3666744"/>
            <a:ext cx="256032" cy="256032"/>
          </a:xfrm>
          <a:prstGeom prst="ellipse">
            <a:avLst/>
          </a:prstGeom>
          <a:solidFill>
            <a:srgbClr val="004F59"/>
          </a:solidFill>
          <a:ln>
            <a:noFill/>
          </a:ln>
        </p:spPr>
        <p:txBody>
          <a:bodyPr rtlCol="0" anchor="ctr"/>
          <a:lstStyle/>
          <a:p>
            <a:pPr algn="ctr"/>
            <a:endParaRPr/>
          </a:p>
        </p:txBody>
      </p:sp>
      <p:sp>
        <p:nvSpPr>
          <p:cNvPr id="17" name="TextBox 16"/>
          <p:cNvSpPr txBox="1"/>
          <p:nvPr/>
        </p:nvSpPr>
        <p:spPr>
          <a:xfrm>
            <a:off x="8720328" y="3063240"/>
            <a:ext cx="1821180" cy="457200"/>
          </a:xfrm>
          <a:prstGeom prst="rect">
            <a:avLst/>
          </a:prstGeom>
          <a:noFill/>
        </p:spPr>
        <p:txBody>
          <a:bodyPr wrap="square" lIns="0" tIns="0" rIns="0" bIns="0" anchor="t">
            <a:spAutoFit/>
          </a:bodyPr>
          <a:lstStyle/>
          <a:p>
            <a:pPr algn="l">
              <a:lnSpc>
                <a:spcPct val="105000"/>
              </a:lnSpc>
            </a:pPr>
            <a:r>
              <a:rPr sz="2000" b="1" i="0">
                <a:solidFill>
                  <a:srgbClr val="004F59"/>
                </a:solidFill>
                <a:latin typeface="Lucida Sans Unicode"/>
              </a:rPr>
              <a:t>2025</a:t>
            </a:r>
          </a:p>
        </p:txBody>
      </p:sp>
      <p:sp>
        <p:nvSpPr>
          <p:cNvPr id="18" name="TextBox 17"/>
          <p:cNvSpPr txBox="1"/>
          <p:nvPr/>
        </p:nvSpPr>
        <p:spPr>
          <a:xfrm>
            <a:off x="8720328" y="4206240"/>
            <a:ext cx="1729740" cy="2194560"/>
          </a:xfrm>
          <a:prstGeom prst="rect">
            <a:avLst/>
          </a:prstGeom>
          <a:noFill/>
        </p:spPr>
        <p:txBody>
          <a:bodyPr wrap="square" lIns="0" tIns="0" rIns="0" bIns="0" anchor="t">
            <a:spAutoFit/>
          </a:bodyPr>
          <a:lstStyle/>
          <a:p>
            <a:pPr algn="l">
              <a:lnSpc>
                <a:spcPct val="105000"/>
              </a:lnSpc>
            </a:pPr>
            <a:r>
              <a:rPr sz="1700" b="1" i="0">
                <a:solidFill>
                  <a:srgbClr val="004F59"/>
                </a:solidFill>
                <a:latin typeface="Lucida Sans Unicode"/>
              </a:rPr>
              <a:t>Levy Regulations</a:t>
            </a:r>
          </a:p>
          <a:p>
            <a:pPr algn="l">
              <a:lnSpc>
                <a:spcPct val="105000"/>
              </a:lnSpc>
              <a:spcBef>
                <a:spcPts val="400"/>
              </a:spcBef>
            </a:pPr>
            <a:r>
              <a:rPr sz="1400" b="0" i="0">
                <a:solidFill>
                  <a:srgbClr val="404040"/>
                </a:solidFill>
                <a:latin typeface="Lucida Sans Unicode"/>
              </a:rPr>
              <a:t>Made November 2025, amended September 2026</a:t>
            </a:r>
          </a:p>
        </p:txBody>
      </p:sp>
      <p:sp>
        <p:nvSpPr>
          <p:cNvPr id="19" name="Oval 18"/>
          <p:cNvSpPr/>
          <p:nvPr/>
        </p:nvSpPr>
        <p:spPr>
          <a:xfrm>
            <a:off x="10724388" y="3666744"/>
            <a:ext cx="256032" cy="256032"/>
          </a:xfrm>
          <a:prstGeom prst="ellipse">
            <a:avLst/>
          </a:prstGeom>
          <a:solidFill>
            <a:srgbClr val="EA7600"/>
          </a:solidFill>
          <a:ln>
            <a:noFill/>
          </a:ln>
        </p:spPr>
        <p:txBody>
          <a:bodyPr rtlCol="0" anchor="ctr"/>
          <a:lstStyle/>
          <a:p>
            <a:pPr algn="ctr"/>
            <a:endParaRPr/>
          </a:p>
        </p:txBody>
      </p:sp>
      <p:sp>
        <p:nvSpPr>
          <p:cNvPr id="20" name="TextBox 19"/>
          <p:cNvSpPr txBox="1"/>
          <p:nvPr/>
        </p:nvSpPr>
        <p:spPr>
          <a:xfrm>
            <a:off x="10724388" y="3063240"/>
            <a:ext cx="1821180" cy="457200"/>
          </a:xfrm>
          <a:prstGeom prst="rect">
            <a:avLst/>
          </a:prstGeom>
          <a:noFill/>
        </p:spPr>
        <p:txBody>
          <a:bodyPr wrap="square" lIns="0" tIns="0" rIns="0" bIns="0" anchor="t">
            <a:spAutoFit/>
          </a:bodyPr>
          <a:lstStyle/>
          <a:p>
            <a:pPr algn="l">
              <a:lnSpc>
                <a:spcPct val="105000"/>
              </a:lnSpc>
            </a:pPr>
            <a:r>
              <a:rPr sz="2000" b="1" i="0">
                <a:solidFill>
                  <a:srgbClr val="EA7600"/>
                </a:solidFill>
                <a:latin typeface="Lucida Sans Unicode"/>
              </a:rPr>
              <a:t>1 Oct 2026</a:t>
            </a:r>
          </a:p>
        </p:txBody>
      </p:sp>
      <p:sp>
        <p:nvSpPr>
          <p:cNvPr id="21" name="TextBox 20"/>
          <p:cNvSpPr txBox="1"/>
          <p:nvPr/>
        </p:nvSpPr>
        <p:spPr>
          <a:xfrm>
            <a:off x="10724388" y="4206240"/>
            <a:ext cx="1729740" cy="2194560"/>
          </a:xfrm>
          <a:prstGeom prst="rect">
            <a:avLst/>
          </a:prstGeom>
          <a:noFill/>
        </p:spPr>
        <p:txBody>
          <a:bodyPr wrap="square" lIns="0" tIns="0" rIns="0" bIns="0" anchor="t">
            <a:spAutoFit/>
          </a:bodyPr>
          <a:lstStyle/>
          <a:p>
            <a:pPr algn="l">
              <a:lnSpc>
                <a:spcPct val="105000"/>
              </a:lnSpc>
            </a:pPr>
            <a:r>
              <a:rPr sz="1700" b="1" i="0">
                <a:solidFill>
                  <a:srgbClr val="004F59"/>
                </a:solidFill>
                <a:latin typeface="Lucida Sans Unicode"/>
              </a:rPr>
              <a:t>Levy goes live</a:t>
            </a:r>
          </a:p>
          <a:p>
            <a:pPr algn="l">
              <a:lnSpc>
                <a:spcPct val="105000"/>
              </a:lnSpc>
              <a:spcBef>
                <a:spcPts val="400"/>
              </a:spcBef>
            </a:pPr>
            <a:endParaRPr sz="1700" b="1" i="0">
              <a:solidFill>
                <a:srgbClr val="004F59"/>
              </a:solidFill>
              <a:latin typeface="Lucida Sans Unicode"/>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4088" y="1325880"/>
            <a:ext cx="11704320" cy="548640"/>
          </a:xfrm>
        </p:spPr>
        <p:txBody>
          <a:bodyPr/>
          <a:lstStyle/>
          <a:p>
            <a:r>
              <a:rPr sz="3000" b="1">
                <a:solidFill>
                  <a:srgbClr val="004F59"/>
                </a:solidFill>
                <a:latin typeface="Lucida Sans Unicode"/>
              </a:rPr>
              <a:t>Who pays for the fix?</a:t>
            </a:r>
          </a:p>
        </p:txBody>
      </p:sp>
      <p:sp>
        <p:nvSpPr>
          <p:cNvPr id="3" name="TextBox 2"/>
          <p:cNvSpPr txBox="1"/>
          <p:nvPr/>
        </p:nvSpPr>
        <p:spPr>
          <a:xfrm>
            <a:off x="704088" y="2240279"/>
            <a:ext cx="5120640" cy="1280160"/>
          </a:xfrm>
          <a:prstGeom prst="rect">
            <a:avLst/>
          </a:prstGeom>
          <a:noFill/>
        </p:spPr>
        <p:txBody>
          <a:bodyPr wrap="square" lIns="0" tIns="0" rIns="0" bIns="0" anchor="t">
            <a:spAutoFit/>
          </a:bodyPr>
          <a:lstStyle/>
          <a:p>
            <a:pPr algn="l">
              <a:lnSpc>
                <a:spcPct val="105000"/>
              </a:lnSpc>
            </a:pPr>
            <a:r>
              <a:rPr sz="7200" b="1" i="0">
                <a:solidFill>
                  <a:srgbClr val="EA7600"/>
                </a:solidFill>
                <a:latin typeface="Lucida Sans Unicode"/>
              </a:rPr>
              <a:t>£3.4bn</a:t>
            </a:r>
          </a:p>
        </p:txBody>
      </p:sp>
      <p:sp>
        <p:nvSpPr>
          <p:cNvPr id="4" name="TextBox 3"/>
          <p:cNvSpPr txBox="1"/>
          <p:nvPr/>
        </p:nvSpPr>
        <p:spPr>
          <a:xfrm>
            <a:off x="704088" y="3657600"/>
            <a:ext cx="4846320" cy="1097280"/>
          </a:xfrm>
          <a:prstGeom prst="rect">
            <a:avLst/>
          </a:prstGeom>
          <a:noFill/>
        </p:spPr>
        <p:txBody>
          <a:bodyPr wrap="square" lIns="0" tIns="0" rIns="0" bIns="0" anchor="t">
            <a:spAutoFit/>
          </a:bodyPr>
          <a:lstStyle/>
          <a:p>
            <a:pPr algn="l">
              <a:lnSpc>
                <a:spcPct val="105000"/>
              </a:lnSpc>
            </a:pPr>
            <a:r>
              <a:rPr sz="2000" b="1" i="0">
                <a:solidFill>
                  <a:srgbClr val="004F59"/>
                </a:solidFill>
                <a:latin typeface="Lucida Sans Unicode"/>
              </a:rPr>
              <a:t>to be raised by the levy over about ten years</a:t>
            </a:r>
          </a:p>
        </p:txBody>
      </p:sp>
      <p:sp>
        <p:nvSpPr>
          <p:cNvPr id="5" name="TextBox 4"/>
          <p:cNvSpPr txBox="1"/>
          <p:nvPr/>
        </p:nvSpPr>
        <p:spPr>
          <a:xfrm>
            <a:off x="704088" y="4846320"/>
            <a:ext cx="4846320" cy="1463040"/>
          </a:xfrm>
          <a:prstGeom prst="rect">
            <a:avLst/>
          </a:prstGeom>
          <a:noFill/>
        </p:spPr>
        <p:txBody>
          <a:bodyPr wrap="square" lIns="0" tIns="0" rIns="0" bIns="0" anchor="t">
            <a:spAutoFit/>
          </a:bodyPr>
          <a:lstStyle/>
          <a:p>
            <a:pPr algn="l">
              <a:lnSpc>
                <a:spcPct val="105000"/>
              </a:lnSpc>
            </a:pPr>
            <a:r>
              <a:rPr sz="1600" b="0" i="0">
                <a:solidFill>
                  <a:srgbClr val="404040"/>
                </a:solidFill>
                <a:latin typeface="Lucida Sans Unicode"/>
              </a:rPr>
              <a:t>Charged on floor area, on every project in scope, whether or not it makes a profit.</a:t>
            </a:r>
          </a:p>
        </p:txBody>
      </p:sp>
      <p:sp>
        <p:nvSpPr>
          <p:cNvPr id="6" name="TextBox 5"/>
          <p:cNvSpPr txBox="1"/>
          <p:nvPr/>
        </p:nvSpPr>
        <p:spPr>
          <a:xfrm>
            <a:off x="6400800" y="2331720"/>
            <a:ext cx="6327648" cy="411480"/>
          </a:xfrm>
          <a:prstGeom prst="rect">
            <a:avLst/>
          </a:prstGeom>
          <a:noFill/>
        </p:spPr>
        <p:txBody>
          <a:bodyPr wrap="square" lIns="0" tIns="0" rIns="0" bIns="0" anchor="t">
            <a:spAutoFit/>
          </a:bodyPr>
          <a:lstStyle/>
          <a:p>
            <a:pPr algn="l">
              <a:lnSpc>
                <a:spcPct val="105000"/>
              </a:lnSpc>
            </a:pPr>
            <a:r>
              <a:rPr sz="1800" b="1" i="0">
                <a:solidFill>
                  <a:srgbClr val="004F59"/>
                </a:solidFill>
                <a:latin typeface="Lucida Sans Unicode"/>
              </a:rPr>
              <a:t>How remediation is being funded</a:t>
            </a:r>
          </a:p>
        </p:txBody>
      </p:sp>
      <p:sp>
        <p:nvSpPr>
          <p:cNvPr id="7" name="TextBox 6"/>
          <p:cNvSpPr txBox="1"/>
          <p:nvPr/>
        </p:nvSpPr>
        <p:spPr>
          <a:xfrm>
            <a:off x="6400800" y="2926079"/>
            <a:ext cx="6144768" cy="777240"/>
          </a:xfrm>
          <a:prstGeom prst="rect">
            <a:avLst/>
          </a:prstGeom>
          <a:noFill/>
        </p:spPr>
        <p:txBody>
          <a:bodyPr wrap="square" lIns="0" tIns="0" rIns="0" bIns="0" anchor="ctr">
            <a:spAutoFit/>
          </a:bodyPr>
          <a:lstStyle/>
          <a:p>
            <a:pPr algn="l">
              <a:lnSpc>
                <a:spcPct val="105000"/>
              </a:lnSpc>
            </a:pPr>
            <a:r>
              <a:rPr sz="1700" b="1" i="0">
                <a:solidFill>
                  <a:srgbClr val="004F59"/>
                </a:solidFill>
                <a:latin typeface="Lucida Sans Unicode"/>
              </a:rPr>
              <a:t>Leaseholder protections</a:t>
            </a:r>
          </a:p>
          <a:p>
            <a:pPr algn="l">
              <a:lnSpc>
                <a:spcPct val="105000"/>
              </a:lnSpc>
              <a:spcBef>
                <a:spcPts val="200"/>
              </a:spcBef>
            </a:pPr>
            <a:r>
              <a:rPr sz="1400" b="0" i="0">
                <a:solidFill>
                  <a:srgbClr val="404040"/>
                </a:solidFill>
                <a:latin typeface="Lucida Sans Unicode"/>
              </a:rPr>
              <a:t>Cost pushed up to landlords and developers</a:t>
            </a:r>
          </a:p>
        </p:txBody>
      </p:sp>
      <p:cxnSp>
        <p:nvCxnSpPr>
          <p:cNvPr id="8" name="Connector 7"/>
          <p:cNvCxnSpPr/>
          <p:nvPr/>
        </p:nvCxnSpPr>
        <p:spPr>
          <a:xfrm>
            <a:off x="6400800" y="3794759"/>
            <a:ext cx="6327648" cy="0"/>
          </a:xfrm>
          <a:prstGeom prst="line">
            <a:avLst/>
          </a:prstGeom>
          <a:ln w="12700">
            <a:solidFill>
              <a:srgbClr val="D2D0C4"/>
            </a:solidFill>
          </a:ln>
        </p:spPr>
      </p:cxnSp>
      <p:sp>
        <p:nvSpPr>
          <p:cNvPr id="9" name="TextBox 8"/>
          <p:cNvSpPr txBox="1"/>
          <p:nvPr/>
        </p:nvSpPr>
        <p:spPr>
          <a:xfrm>
            <a:off x="6400800" y="3886200"/>
            <a:ext cx="6144768" cy="777240"/>
          </a:xfrm>
          <a:prstGeom prst="rect">
            <a:avLst/>
          </a:prstGeom>
          <a:noFill/>
        </p:spPr>
        <p:txBody>
          <a:bodyPr wrap="square" lIns="0" tIns="0" rIns="0" bIns="0" anchor="ctr">
            <a:spAutoFit/>
          </a:bodyPr>
          <a:lstStyle/>
          <a:p>
            <a:pPr algn="l">
              <a:lnSpc>
                <a:spcPct val="105000"/>
              </a:lnSpc>
            </a:pPr>
            <a:r>
              <a:rPr sz="1700" b="1" i="0">
                <a:solidFill>
                  <a:srgbClr val="004F59"/>
                </a:solidFill>
                <a:latin typeface="Lucida Sans Unicode"/>
              </a:rPr>
              <a:t>Developer remediation contracts</a:t>
            </a:r>
          </a:p>
          <a:p>
            <a:pPr algn="l">
              <a:lnSpc>
                <a:spcPct val="105000"/>
              </a:lnSpc>
              <a:spcBef>
                <a:spcPts val="200"/>
              </a:spcBef>
            </a:pPr>
            <a:r>
              <a:rPr sz="1400" b="0" i="0">
                <a:solidFill>
                  <a:srgbClr val="404040"/>
                </a:solidFill>
                <a:latin typeface="Lucida Sans Unicode"/>
              </a:rPr>
              <a:t>Housebuilders fix their own buildings</a:t>
            </a:r>
          </a:p>
        </p:txBody>
      </p:sp>
      <p:cxnSp>
        <p:nvCxnSpPr>
          <p:cNvPr id="10" name="Connector 9"/>
          <p:cNvCxnSpPr/>
          <p:nvPr/>
        </p:nvCxnSpPr>
        <p:spPr>
          <a:xfrm>
            <a:off x="6400800" y="4754880"/>
            <a:ext cx="6327648" cy="0"/>
          </a:xfrm>
          <a:prstGeom prst="line">
            <a:avLst/>
          </a:prstGeom>
          <a:ln w="12700">
            <a:solidFill>
              <a:srgbClr val="D2D0C4"/>
            </a:solidFill>
          </a:ln>
        </p:spPr>
      </p:cxnSp>
      <p:sp>
        <p:nvSpPr>
          <p:cNvPr id="11" name="TextBox 10"/>
          <p:cNvSpPr txBox="1"/>
          <p:nvPr/>
        </p:nvSpPr>
        <p:spPr>
          <a:xfrm>
            <a:off x="6400800" y="4846320"/>
            <a:ext cx="6144768" cy="777240"/>
          </a:xfrm>
          <a:prstGeom prst="rect">
            <a:avLst/>
          </a:prstGeom>
          <a:noFill/>
        </p:spPr>
        <p:txBody>
          <a:bodyPr wrap="square" lIns="0" tIns="0" rIns="0" bIns="0" anchor="ctr">
            <a:spAutoFit/>
          </a:bodyPr>
          <a:lstStyle/>
          <a:p>
            <a:pPr algn="l">
              <a:lnSpc>
                <a:spcPct val="105000"/>
              </a:lnSpc>
            </a:pPr>
            <a:r>
              <a:rPr sz="1700" b="1" i="0">
                <a:solidFill>
                  <a:srgbClr val="004F59"/>
                </a:solidFill>
                <a:latin typeface="Lucida Sans Unicode"/>
              </a:rPr>
              <a:t>Residential Property Developer Tax</a:t>
            </a:r>
          </a:p>
          <a:p>
            <a:pPr algn="l">
              <a:lnSpc>
                <a:spcPct val="105000"/>
              </a:lnSpc>
              <a:spcBef>
                <a:spcPts val="200"/>
              </a:spcBef>
            </a:pPr>
            <a:r>
              <a:rPr sz="1400" b="0" i="0">
                <a:solidFill>
                  <a:srgbClr val="404040"/>
                </a:solidFill>
                <a:latin typeface="Lucida Sans Unicode"/>
              </a:rPr>
              <a:t>4% of large developers’ profits</a:t>
            </a:r>
          </a:p>
        </p:txBody>
      </p:sp>
      <p:cxnSp>
        <p:nvCxnSpPr>
          <p:cNvPr id="12" name="Connector 11"/>
          <p:cNvCxnSpPr/>
          <p:nvPr/>
        </p:nvCxnSpPr>
        <p:spPr>
          <a:xfrm>
            <a:off x="6400800" y="5715000"/>
            <a:ext cx="6327648" cy="0"/>
          </a:xfrm>
          <a:prstGeom prst="line">
            <a:avLst/>
          </a:prstGeom>
          <a:ln w="12700">
            <a:solidFill>
              <a:srgbClr val="D2D0C4"/>
            </a:solidFill>
          </a:ln>
        </p:spPr>
      </p:cxnSp>
      <p:sp>
        <p:nvSpPr>
          <p:cNvPr id="13" name="Rectangle 12"/>
          <p:cNvSpPr/>
          <p:nvPr/>
        </p:nvSpPr>
        <p:spPr>
          <a:xfrm>
            <a:off x="6217920" y="5733288"/>
            <a:ext cx="6510528" cy="914400"/>
          </a:xfrm>
          <a:prstGeom prst="rect">
            <a:avLst/>
          </a:prstGeom>
          <a:solidFill>
            <a:srgbClr val="EEECE1"/>
          </a:solidFill>
          <a:ln>
            <a:noFill/>
          </a:ln>
        </p:spPr>
        <p:txBody>
          <a:bodyPr rtlCol="0" anchor="ctr"/>
          <a:lstStyle/>
          <a:p>
            <a:pPr algn="ctr"/>
            <a:endParaRPr/>
          </a:p>
        </p:txBody>
      </p:sp>
      <p:sp>
        <p:nvSpPr>
          <p:cNvPr id="14" name="TextBox 13"/>
          <p:cNvSpPr txBox="1"/>
          <p:nvPr/>
        </p:nvSpPr>
        <p:spPr>
          <a:xfrm>
            <a:off x="6400800" y="5806440"/>
            <a:ext cx="6144768" cy="777240"/>
          </a:xfrm>
          <a:prstGeom prst="rect">
            <a:avLst/>
          </a:prstGeom>
          <a:noFill/>
        </p:spPr>
        <p:txBody>
          <a:bodyPr wrap="square" lIns="0" tIns="0" rIns="0" bIns="0" anchor="ctr">
            <a:spAutoFit/>
          </a:bodyPr>
          <a:lstStyle/>
          <a:p>
            <a:pPr algn="l">
              <a:lnSpc>
                <a:spcPct val="105000"/>
              </a:lnSpc>
            </a:pPr>
            <a:r>
              <a:rPr sz="1700" b="1" i="0">
                <a:solidFill>
                  <a:srgbClr val="004F59"/>
                </a:solidFill>
                <a:latin typeface="Lucida Sans Unicode"/>
              </a:rPr>
              <a:t>Building Safety Levy</a:t>
            </a:r>
          </a:p>
          <a:p>
            <a:pPr algn="l">
              <a:lnSpc>
                <a:spcPct val="105000"/>
              </a:lnSpc>
              <a:spcBef>
                <a:spcPts val="200"/>
              </a:spcBef>
            </a:pPr>
            <a:r>
              <a:rPr sz="1400" b="0" i="0">
                <a:solidFill>
                  <a:srgbClr val="404040"/>
                </a:solidFill>
                <a:latin typeface="Lucida Sans Unicode"/>
              </a:rPr>
              <a:t>A charge on new residential floor space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a:solidFill>
                  <a:srgbClr val="004F59"/>
                </a:solidFill>
                <a:latin typeface="Lucida Sans Unicode"/>
              </a:rPr>
              <a:t>What the levy is</a:t>
            </a:r>
          </a:p>
        </p:txBody>
      </p:sp>
      <p:sp>
        <p:nvSpPr>
          <p:cNvPr id="3" name="TextBox 2"/>
          <p:cNvSpPr txBox="1"/>
          <p:nvPr/>
        </p:nvSpPr>
        <p:spPr>
          <a:xfrm>
            <a:off x="704088" y="2103120"/>
            <a:ext cx="3657600" cy="548640"/>
          </a:xfrm>
          <a:prstGeom prst="rect">
            <a:avLst/>
          </a:prstGeom>
          <a:noFill/>
        </p:spPr>
        <p:txBody>
          <a:bodyPr wrap="square" lIns="0" tIns="0" rIns="0" bIns="0" anchor="t">
            <a:spAutoFit/>
          </a:bodyPr>
          <a:lstStyle/>
          <a:p>
            <a:pPr algn="l">
              <a:lnSpc>
                <a:spcPct val="105000"/>
              </a:lnSpc>
            </a:pPr>
            <a:r>
              <a:rPr sz="1800" b="1" i="0">
                <a:solidFill>
                  <a:srgbClr val="EA7600"/>
                </a:solidFill>
                <a:latin typeface="Lucida Sans Unicode"/>
              </a:rPr>
              <a:t>PART 2</a:t>
            </a:r>
          </a:p>
        </p:txBody>
      </p:sp>
      <p:sp>
        <p:nvSpPr>
          <p:cNvPr id="4" name="TextBox 3"/>
          <p:cNvSpPr txBox="1"/>
          <p:nvPr/>
        </p:nvSpPr>
        <p:spPr>
          <a:xfrm>
            <a:off x="704088" y="3703320"/>
            <a:ext cx="10515600" cy="548640"/>
          </a:xfrm>
          <a:prstGeom prst="rect">
            <a:avLst/>
          </a:prstGeom>
          <a:noFill/>
        </p:spPr>
        <p:txBody>
          <a:bodyPr wrap="square" lIns="0" tIns="0" rIns="0" bIns="0" anchor="t">
            <a:spAutoFit/>
          </a:bodyPr>
          <a:lstStyle/>
          <a:p>
            <a:pPr algn="l">
              <a:lnSpc>
                <a:spcPct val="105000"/>
              </a:lnSpc>
            </a:pPr>
            <a:r>
              <a:rPr sz="1900" b="0" i="0">
                <a:solidFill>
                  <a:srgbClr val="404040"/>
                </a:solidFill>
                <a:latin typeface="Lucida Sans Unicode"/>
              </a:rPr>
              <a:t>What it catches, and why university halls are caught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4088" y="1325880"/>
            <a:ext cx="11704320" cy="548640"/>
          </a:xfrm>
        </p:spPr>
        <p:txBody>
          <a:bodyPr/>
          <a:lstStyle/>
          <a:p>
            <a:r>
              <a:rPr sz="3000" b="1">
                <a:solidFill>
                  <a:srgbClr val="004F59"/>
                </a:solidFill>
                <a:latin typeface="Lucida Sans Unicode"/>
              </a:rPr>
              <a:t>The levy in one sentence</a:t>
            </a:r>
          </a:p>
        </p:txBody>
      </p:sp>
      <p:sp>
        <p:nvSpPr>
          <p:cNvPr id="3" name="TextBox 2"/>
          <p:cNvSpPr txBox="1"/>
          <p:nvPr/>
        </p:nvSpPr>
        <p:spPr>
          <a:xfrm>
            <a:off x="704088" y="2331720"/>
            <a:ext cx="12024360" cy="1280160"/>
          </a:xfrm>
          <a:prstGeom prst="rect">
            <a:avLst/>
          </a:prstGeom>
          <a:noFill/>
        </p:spPr>
        <p:txBody>
          <a:bodyPr wrap="square" lIns="0" tIns="0" rIns="0" bIns="0" anchor="t">
            <a:spAutoFit/>
          </a:bodyPr>
          <a:lstStyle/>
          <a:p>
            <a:pPr algn="l">
              <a:lnSpc>
                <a:spcPct val="115000"/>
              </a:lnSpc>
            </a:pPr>
            <a:r>
              <a:rPr sz="2600" b="1" i="0">
                <a:solidFill>
                  <a:srgbClr val="004F59"/>
                </a:solidFill>
                <a:latin typeface="Lucida Sans Unicode"/>
              </a:rPr>
              <a:t>A charge </a:t>
            </a:r>
            <a:r>
              <a:rPr sz="2600" b="1" i="0">
                <a:solidFill>
                  <a:srgbClr val="EA7600"/>
                </a:solidFill>
                <a:latin typeface="Lucida Sans Unicode"/>
              </a:rPr>
              <a:t>per square metre</a:t>
            </a:r>
            <a:r>
              <a:rPr sz="2600" b="1" i="0">
                <a:solidFill>
                  <a:srgbClr val="004F59"/>
                </a:solidFill>
                <a:latin typeface="Lucida Sans Unicode"/>
              </a:rPr>
              <a:t> on new residential buildings in England, </a:t>
            </a:r>
            <a:r>
              <a:rPr sz="2600" b="1" i="0">
                <a:solidFill>
                  <a:srgbClr val="EA7600"/>
                </a:solidFill>
                <a:latin typeface="Lucida Sans Unicode"/>
              </a:rPr>
              <a:t>paid by the client</a:t>
            </a:r>
            <a:r>
              <a:rPr sz="2600" b="1" i="0">
                <a:solidFill>
                  <a:srgbClr val="004F59"/>
                </a:solidFill>
                <a:latin typeface="Lucida Sans Unicode"/>
              </a:rPr>
              <a:t>, and </a:t>
            </a:r>
            <a:r>
              <a:rPr sz="2600" b="1" i="0">
                <a:solidFill>
                  <a:srgbClr val="EA7600"/>
                </a:solidFill>
                <a:latin typeface="Lucida Sans Unicode"/>
              </a:rPr>
              <a:t>collected through building control</a:t>
            </a:r>
            <a:r>
              <a:rPr sz="2600" b="1" i="0">
                <a:solidFill>
                  <a:srgbClr val="004F59"/>
                </a:solidFill>
                <a:latin typeface="Lucida Sans Unicode"/>
              </a:rPr>
              <a:t>.</a:t>
            </a:r>
          </a:p>
        </p:txBody>
      </p:sp>
      <p:cxnSp>
        <p:nvCxnSpPr>
          <p:cNvPr id="4" name="Connector 3"/>
          <p:cNvCxnSpPr/>
          <p:nvPr/>
        </p:nvCxnSpPr>
        <p:spPr>
          <a:xfrm>
            <a:off x="704088" y="3977639"/>
            <a:ext cx="3703320" cy="0"/>
          </a:xfrm>
          <a:prstGeom prst="line">
            <a:avLst/>
          </a:prstGeom>
          <a:ln w="19050">
            <a:solidFill>
              <a:srgbClr val="004F59"/>
            </a:solidFill>
          </a:ln>
        </p:spPr>
      </p:cxnSp>
      <p:sp>
        <p:nvSpPr>
          <p:cNvPr id="5" name="TextBox 4"/>
          <p:cNvSpPr txBox="1"/>
          <p:nvPr/>
        </p:nvSpPr>
        <p:spPr>
          <a:xfrm>
            <a:off x="704088" y="4160520"/>
            <a:ext cx="3703320" cy="2377440"/>
          </a:xfrm>
          <a:prstGeom prst="rect">
            <a:avLst/>
          </a:prstGeom>
          <a:noFill/>
        </p:spPr>
        <p:txBody>
          <a:bodyPr wrap="square" lIns="0" tIns="0" rIns="0" bIns="0" anchor="t">
            <a:spAutoFit/>
          </a:bodyPr>
          <a:lstStyle/>
          <a:p>
            <a:pPr algn="l">
              <a:lnSpc>
                <a:spcPct val="105000"/>
              </a:lnSpc>
            </a:pPr>
            <a:r>
              <a:rPr sz="1300" b="1" i="0">
                <a:solidFill>
                  <a:srgbClr val="808080"/>
                </a:solidFill>
                <a:latin typeface="Lucida Sans Unicode"/>
              </a:rPr>
              <a:t>WHO PAYS</a:t>
            </a:r>
          </a:p>
          <a:p>
            <a:pPr algn="l">
              <a:lnSpc>
                <a:spcPct val="105000"/>
              </a:lnSpc>
              <a:spcBef>
                <a:spcPts val="600"/>
              </a:spcBef>
            </a:pPr>
            <a:r>
              <a:rPr sz="2100" b="1" i="0">
                <a:solidFill>
                  <a:srgbClr val="004F59"/>
                </a:solidFill>
                <a:latin typeface="Lucida Sans Unicode"/>
              </a:rPr>
              <a:t>The client</a:t>
            </a:r>
          </a:p>
          <a:p>
            <a:pPr algn="l">
              <a:lnSpc>
                <a:spcPct val="105000"/>
              </a:lnSpc>
              <a:spcBef>
                <a:spcPts val="800"/>
              </a:spcBef>
            </a:pPr>
            <a:r>
              <a:rPr sz="1500" b="0" i="0">
                <a:solidFill>
                  <a:srgbClr val="404040"/>
                </a:solidFill>
                <a:latin typeface="Lucida Sans Unicode"/>
              </a:rPr>
              <a:t>The person the work is for. Not the contractor, and not a building control fee.</a:t>
            </a:r>
          </a:p>
        </p:txBody>
      </p:sp>
      <p:cxnSp>
        <p:nvCxnSpPr>
          <p:cNvPr id="6" name="Connector 5"/>
          <p:cNvCxnSpPr/>
          <p:nvPr/>
        </p:nvCxnSpPr>
        <p:spPr>
          <a:xfrm>
            <a:off x="4864608" y="3977639"/>
            <a:ext cx="3703320" cy="0"/>
          </a:xfrm>
          <a:prstGeom prst="line">
            <a:avLst/>
          </a:prstGeom>
          <a:ln w="19050">
            <a:solidFill>
              <a:srgbClr val="004F59"/>
            </a:solidFill>
          </a:ln>
        </p:spPr>
      </p:cxnSp>
      <p:sp>
        <p:nvSpPr>
          <p:cNvPr id="7" name="TextBox 6"/>
          <p:cNvSpPr txBox="1"/>
          <p:nvPr/>
        </p:nvSpPr>
        <p:spPr>
          <a:xfrm>
            <a:off x="4864608" y="4160520"/>
            <a:ext cx="3703320" cy="2377440"/>
          </a:xfrm>
          <a:prstGeom prst="rect">
            <a:avLst/>
          </a:prstGeom>
          <a:noFill/>
        </p:spPr>
        <p:txBody>
          <a:bodyPr wrap="square" lIns="0" tIns="0" rIns="0" bIns="0" anchor="t">
            <a:spAutoFit/>
          </a:bodyPr>
          <a:lstStyle/>
          <a:p>
            <a:pPr algn="l">
              <a:lnSpc>
                <a:spcPct val="105000"/>
              </a:lnSpc>
            </a:pPr>
            <a:r>
              <a:rPr sz="1300" b="1" i="0">
                <a:solidFill>
                  <a:srgbClr val="808080"/>
                </a:solidFill>
                <a:latin typeface="Lucida Sans Unicode"/>
              </a:rPr>
              <a:t>HOW IT’S PRICED</a:t>
            </a:r>
          </a:p>
          <a:p>
            <a:pPr algn="l">
              <a:lnSpc>
                <a:spcPct val="105000"/>
              </a:lnSpc>
              <a:spcBef>
                <a:spcPts val="600"/>
              </a:spcBef>
            </a:pPr>
            <a:r>
              <a:rPr sz="2100" b="1" i="0">
                <a:solidFill>
                  <a:srgbClr val="004F59"/>
                </a:solidFill>
                <a:latin typeface="Lucida Sans Unicode"/>
              </a:rPr>
              <a:t>£ per m², by area</a:t>
            </a:r>
          </a:p>
          <a:p>
            <a:pPr algn="l">
              <a:lnSpc>
                <a:spcPct val="105000"/>
              </a:lnSpc>
              <a:spcBef>
                <a:spcPts val="800"/>
              </a:spcBef>
            </a:pPr>
            <a:r>
              <a:rPr sz="1500" b="0" i="0">
                <a:solidFill>
                  <a:srgbClr val="404040"/>
                </a:solidFill>
                <a:latin typeface="Lucida Sans Unicode"/>
              </a:rPr>
              <a:t>A rate for each local authority, halved on previously developed land.</a:t>
            </a:r>
          </a:p>
        </p:txBody>
      </p:sp>
      <p:cxnSp>
        <p:nvCxnSpPr>
          <p:cNvPr id="8" name="Connector 7"/>
          <p:cNvCxnSpPr/>
          <p:nvPr/>
        </p:nvCxnSpPr>
        <p:spPr>
          <a:xfrm>
            <a:off x="9025128" y="3977639"/>
            <a:ext cx="3703319" cy="0"/>
          </a:xfrm>
          <a:prstGeom prst="line">
            <a:avLst/>
          </a:prstGeom>
          <a:ln w="19050">
            <a:solidFill>
              <a:srgbClr val="004F59"/>
            </a:solidFill>
          </a:ln>
        </p:spPr>
      </p:cxnSp>
      <p:sp>
        <p:nvSpPr>
          <p:cNvPr id="9" name="TextBox 8"/>
          <p:cNvSpPr txBox="1"/>
          <p:nvPr/>
        </p:nvSpPr>
        <p:spPr>
          <a:xfrm>
            <a:off x="9025128" y="4160520"/>
            <a:ext cx="3703320" cy="2377440"/>
          </a:xfrm>
          <a:prstGeom prst="rect">
            <a:avLst/>
          </a:prstGeom>
          <a:noFill/>
        </p:spPr>
        <p:txBody>
          <a:bodyPr wrap="square" lIns="0" tIns="0" rIns="0" bIns="0" anchor="t">
            <a:spAutoFit/>
          </a:bodyPr>
          <a:lstStyle/>
          <a:p>
            <a:pPr algn="l">
              <a:lnSpc>
                <a:spcPct val="105000"/>
              </a:lnSpc>
            </a:pPr>
            <a:r>
              <a:rPr sz="1300" b="1" i="0">
                <a:solidFill>
                  <a:srgbClr val="808080"/>
                </a:solidFill>
                <a:latin typeface="Lucida Sans Unicode"/>
              </a:rPr>
              <a:t>HOW IT’S COLLECTED</a:t>
            </a:r>
          </a:p>
          <a:p>
            <a:pPr algn="l">
              <a:lnSpc>
                <a:spcPct val="105000"/>
              </a:lnSpc>
              <a:spcBef>
                <a:spcPts val="600"/>
              </a:spcBef>
            </a:pPr>
            <a:r>
              <a:rPr sz="2100" b="1" i="0">
                <a:solidFill>
                  <a:srgbClr val="004F59"/>
                </a:solidFill>
                <a:latin typeface="Lucida Sans Unicode"/>
              </a:rPr>
              <a:t>Building control</a:t>
            </a:r>
          </a:p>
          <a:p>
            <a:pPr algn="l">
              <a:lnSpc>
                <a:spcPct val="105000"/>
              </a:lnSpc>
              <a:spcBef>
                <a:spcPts val="800"/>
              </a:spcBef>
            </a:pPr>
            <a:r>
              <a:rPr sz="1500" b="0" i="0">
                <a:solidFill>
                  <a:srgbClr val="404040"/>
                </a:solidFill>
                <a:latin typeface="Lucida Sans Unicode"/>
              </a:rPr>
              <a:t>No levy paid, no completion certificate.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4088" y="1325880"/>
            <a:ext cx="11704320" cy="548640"/>
          </a:xfrm>
        </p:spPr>
        <p:txBody>
          <a:bodyPr/>
          <a:lstStyle/>
          <a:p>
            <a:r>
              <a:rPr sz="3000" b="1">
                <a:solidFill>
                  <a:srgbClr val="004F59"/>
                </a:solidFill>
                <a:latin typeface="Lucida Sans Unicode"/>
              </a:rPr>
              <a:t>What’s caught, and what isn’t</a:t>
            </a:r>
          </a:p>
        </p:txBody>
      </p:sp>
      <p:sp>
        <p:nvSpPr>
          <p:cNvPr id="3" name="Rectangle 2"/>
          <p:cNvSpPr/>
          <p:nvPr/>
        </p:nvSpPr>
        <p:spPr>
          <a:xfrm>
            <a:off x="704088" y="2331720"/>
            <a:ext cx="5783580" cy="4251960"/>
          </a:xfrm>
          <a:prstGeom prst="rect">
            <a:avLst/>
          </a:prstGeom>
          <a:solidFill>
            <a:srgbClr val="EEECE1"/>
          </a:solidFill>
          <a:ln>
            <a:noFill/>
          </a:ln>
        </p:spPr>
        <p:txBody>
          <a:bodyPr rtlCol="0" anchor="ctr"/>
          <a:lstStyle/>
          <a:p>
            <a:pPr algn="ctr"/>
            <a:endParaRPr/>
          </a:p>
        </p:txBody>
      </p:sp>
      <p:sp>
        <p:nvSpPr>
          <p:cNvPr id="4" name="TextBox 3"/>
          <p:cNvSpPr txBox="1"/>
          <p:nvPr/>
        </p:nvSpPr>
        <p:spPr>
          <a:xfrm>
            <a:off x="1115568" y="2606039"/>
            <a:ext cx="4960620" cy="548640"/>
          </a:xfrm>
          <a:prstGeom prst="rect">
            <a:avLst/>
          </a:prstGeom>
          <a:noFill/>
        </p:spPr>
        <p:txBody>
          <a:bodyPr wrap="square" lIns="0" tIns="0" rIns="0" bIns="0" anchor="t">
            <a:spAutoFit/>
          </a:bodyPr>
          <a:lstStyle/>
          <a:p>
            <a:pPr algn="l">
              <a:lnSpc>
                <a:spcPct val="105000"/>
              </a:lnSpc>
            </a:pPr>
            <a:r>
              <a:rPr sz="2400" b="1" i="0">
                <a:solidFill>
                  <a:srgbClr val="004F59"/>
                </a:solidFill>
                <a:latin typeface="Lucida Sans Unicode"/>
              </a:rPr>
              <a:t>Caught</a:t>
            </a:r>
          </a:p>
        </p:txBody>
      </p:sp>
      <p:sp>
        <p:nvSpPr>
          <p:cNvPr id="5" name="TextBox 4"/>
          <p:cNvSpPr txBox="1"/>
          <p:nvPr/>
        </p:nvSpPr>
        <p:spPr>
          <a:xfrm>
            <a:off x="1115568" y="3337560"/>
            <a:ext cx="4960620" cy="731520"/>
          </a:xfrm>
          <a:prstGeom prst="rect">
            <a:avLst/>
          </a:prstGeom>
          <a:noFill/>
        </p:spPr>
        <p:txBody>
          <a:bodyPr wrap="square" lIns="0" tIns="0" rIns="0" bIns="0" anchor="ctr">
            <a:spAutoFit/>
          </a:bodyPr>
          <a:lstStyle/>
          <a:p>
            <a:pPr algn="l">
              <a:lnSpc>
                <a:spcPct val="105000"/>
              </a:lnSpc>
            </a:pPr>
            <a:r>
              <a:rPr sz="1700" b="0" i="0">
                <a:solidFill>
                  <a:srgbClr val="004F59"/>
                </a:solidFill>
                <a:latin typeface="Lucida Sans Unicode"/>
              </a:rPr>
              <a:t>10 or more new homes</a:t>
            </a:r>
          </a:p>
        </p:txBody>
      </p:sp>
      <p:sp>
        <p:nvSpPr>
          <p:cNvPr id="6" name="TextBox 5"/>
          <p:cNvSpPr txBox="1"/>
          <p:nvPr/>
        </p:nvSpPr>
        <p:spPr>
          <a:xfrm>
            <a:off x="1115568" y="4114800"/>
            <a:ext cx="4960620" cy="731520"/>
          </a:xfrm>
          <a:prstGeom prst="rect">
            <a:avLst/>
          </a:prstGeom>
          <a:noFill/>
        </p:spPr>
        <p:txBody>
          <a:bodyPr wrap="square" lIns="0" tIns="0" rIns="0" bIns="0" anchor="ctr">
            <a:spAutoFit/>
          </a:bodyPr>
          <a:lstStyle/>
          <a:p>
            <a:pPr algn="l">
              <a:lnSpc>
                <a:spcPct val="105000"/>
              </a:lnSpc>
            </a:pPr>
            <a:r>
              <a:rPr sz="1700" b="0" i="0">
                <a:solidFill>
                  <a:srgbClr val="004F59"/>
                </a:solidFill>
                <a:latin typeface="Lucida Sans Unicode"/>
              </a:rPr>
              <a:t>30 or more new student bedspaces</a:t>
            </a:r>
          </a:p>
        </p:txBody>
      </p:sp>
      <p:sp>
        <p:nvSpPr>
          <p:cNvPr id="7" name="TextBox 6"/>
          <p:cNvSpPr txBox="1"/>
          <p:nvPr/>
        </p:nvSpPr>
        <p:spPr>
          <a:xfrm>
            <a:off x="1115568" y="4892040"/>
            <a:ext cx="4960620" cy="731520"/>
          </a:xfrm>
          <a:prstGeom prst="rect">
            <a:avLst/>
          </a:prstGeom>
          <a:noFill/>
        </p:spPr>
        <p:txBody>
          <a:bodyPr wrap="square" lIns="0" tIns="0" rIns="0" bIns="0" anchor="ctr">
            <a:spAutoFit/>
          </a:bodyPr>
          <a:lstStyle/>
          <a:p>
            <a:pPr algn="l">
              <a:lnSpc>
                <a:spcPct val="105000"/>
              </a:lnSpc>
            </a:pPr>
            <a:r>
              <a:rPr sz="1700" b="0" i="0">
                <a:solidFill>
                  <a:srgbClr val="004F59"/>
                </a:solidFill>
                <a:latin typeface="Lucida Sans Unicode"/>
              </a:rPr>
              <a:t>Conversions creating new homes or bedspaces</a:t>
            </a:r>
          </a:p>
        </p:txBody>
      </p:sp>
      <p:sp>
        <p:nvSpPr>
          <p:cNvPr id="8" name="TextBox 7"/>
          <p:cNvSpPr txBox="1"/>
          <p:nvPr/>
        </p:nvSpPr>
        <p:spPr>
          <a:xfrm>
            <a:off x="1115568" y="5669279"/>
            <a:ext cx="4960620" cy="731520"/>
          </a:xfrm>
          <a:prstGeom prst="rect">
            <a:avLst/>
          </a:prstGeom>
          <a:noFill/>
        </p:spPr>
        <p:txBody>
          <a:bodyPr wrap="square" lIns="0" tIns="0" rIns="0" bIns="0" anchor="ctr">
            <a:spAutoFit/>
          </a:bodyPr>
          <a:lstStyle/>
          <a:p>
            <a:pPr algn="l">
              <a:lnSpc>
                <a:spcPct val="105000"/>
              </a:lnSpc>
            </a:pPr>
            <a:r>
              <a:rPr sz="1700" b="0" i="0">
                <a:solidFill>
                  <a:srgbClr val="004F59"/>
                </a:solidFill>
                <a:latin typeface="Lucida Sans Unicode"/>
              </a:rPr>
              <a:t>Resident communal space</a:t>
            </a:r>
          </a:p>
        </p:txBody>
      </p:sp>
      <p:sp>
        <p:nvSpPr>
          <p:cNvPr id="9" name="Rectangle 8"/>
          <p:cNvSpPr/>
          <p:nvPr/>
        </p:nvSpPr>
        <p:spPr>
          <a:xfrm>
            <a:off x="6944868" y="2331720"/>
            <a:ext cx="5783580" cy="4251960"/>
          </a:xfrm>
          <a:prstGeom prst="rect">
            <a:avLst/>
          </a:prstGeom>
          <a:noFill/>
          <a:ln w="12700">
            <a:solidFill>
              <a:srgbClr val="D2D0C4"/>
            </a:solidFill>
          </a:ln>
        </p:spPr>
        <p:txBody>
          <a:bodyPr rtlCol="0" anchor="ctr"/>
          <a:lstStyle/>
          <a:p>
            <a:pPr algn="ctr"/>
            <a:endParaRPr/>
          </a:p>
        </p:txBody>
      </p:sp>
      <p:sp>
        <p:nvSpPr>
          <p:cNvPr id="10" name="TextBox 9"/>
          <p:cNvSpPr txBox="1"/>
          <p:nvPr/>
        </p:nvSpPr>
        <p:spPr>
          <a:xfrm>
            <a:off x="7356348" y="2606039"/>
            <a:ext cx="4960620" cy="548640"/>
          </a:xfrm>
          <a:prstGeom prst="rect">
            <a:avLst/>
          </a:prstGeom>
          <a:noFill/>
        </p:spPr>
        <p:txBody>
          <a:bodyPr wrap="square" lIns="0" tIns="0" rIns="0" bIns="0" anchor="t">
            <a:spAutoFit/>
          </a:bodyPr>
          <a:lstStyle/>
          <a:p>
            <a:pPr algn="l">
              <a:lnSpc>
                <a:spcPct val="105000"/>
              </a:lnSpc>
            </a:pPr>
            <a:r>
              <a:rPr sz="2400" b="1" i="0">
                <a:solidFill>
                  <a:srgbClr val="808080"/>
                </a:solidFill>
                <a:latin typeface="Lucida Sans Unicode"/>
              </a:rPr>
              <a:t>Not caught</a:t>
            </a:r>
          </a:p>
        </p:txBody>
      </p:sp>
      <p:sp>
        <p:nvSpPr>
          <p:cNvPr id="11" name="TextBox 10"/>
          <p:cNvSpPr txBox="1"/>
          <p:nvPr/>
        </p:nvSpPr>
        <p:spPr>
          <a:xfrm>
            <a:off x="7356348" y="3337560"/>
            <a:ext cx="4960620" cy="731520"/>
          </a:xfrm>
          <a:prstGeom prst="rect">
            <a:avLst/>
          </a:prstGeom>
          <a:noFill/>
        </p:spPr>
        <p:txBody>
          <a:bodyPr wrap="square" lIns="0" tIns="0" rIns="0" bIns="0" anchor="ctr">
            <a:spAutoFit/>
          </a:bodyPr>
          <a:lstStyle/>
          <a:p>
            <a:pPr algn="l">
              <a:lnSpc>
                <a:spcPct val="105000"/>
              </a:lnSpc>
            </a:pPr>
            <a:r>
              <a:rPr sz="1700" b="0" i="0">
                <a:solidFill>
                  <a:srgbClr val="404040"/>
                </a:solidFill>
                <a:latin typeface="Lucida Sans Unicode"/>
              </a:rPr>
              <a:t>Teaching, labs, libraries, sport and research</a:t>
            </a:r>
          </a:p>
        </p:txBody>
      </p:sp>
      <p:sp>
        <p:nvSpPr>
          <p:cNvPr id="12" name="TextBox 11"/>
          <p:cNvSpPr txBox="1"/>
          <p:nvPr/>
        </p:nvSpPr>
        <p:spPr>
          <a:xfrm>
            <a:off x="7356348" y="4114800"/>
            <a:ext cx="4960620" cy="731520"/>
          </a:xfrm>
          <a:prstGeom prst="rect">
            <a:avLst/>
          </a:prstGeom>
          <a:noFill/>
        </p:spPr>
        <p:txBody>
          <a:bodyPr wrap="square" lIns="0" tIns="0" rIns="0" bIns="0" anchor="ctr">
            <a:spAutoFit/>
          </a:bodyPr>
          <a:lstStyle/>
          <a:p>
            <a:pPr algn="l">
              <a:lnSpc>
                <a:spcPct val="105000"/>
              </a:lnSpc>
            </a:pPr>
            <a:r>
              <a:rPr sz="1700" b="0" i="0">
                <a:solidFill>
                  <a:srgbClr val="404040"/>
                </a:solidFill>
                <a:latin typeface="Lucida Sans Unicode"/>
              </a:rPr>
              <a:t>Refurbishment with no new units</a:t>
            </a:r>
          </a:p>
        </p:txBody>
      </p:sp>
      <p:sp>
        <p:nvSpPr>
          <p:cNvPr id="13" name="TextBox 12"/>
          <p:cNvSpPr txBox="1"/>
          <p:nvPr/>
        </p:nvSpPr>
        <p:spPr>
          <a:xfrm>
            <a:off x="7356348" y="4892040"/>
            <a:ext cx="4960620" cy="731520"/>
          </a:xfrm>
          <a:prstGeom prst="rect">
            <a:avLst/>
          </a:prstGeom>
          <a:noFill/>
        </p:spPr>
        <p:txBody>
          <a:bodyPr wrap="square" lIns="0" tIns="0" rIns="0" bIns="0" anchor="ctr">
            <a:spAutoFit/>
          </a:bodyPr>
          <a:lstStyle/>
          <a:p>
            <a:pPr algn="l">
              <a:lnSpc>
                <a:spcPct val="105000"/>
              </a:lnSpc>
            </a:pPr>
            <a:r>
              <a:rPr sz="1700" b="0" i="0">
                <a:solidFill>
                  <a:srgbClr val="404040"/>
                </a:solidFill>
                <a:latin typeface="Lucida Sans Unicode"/>
              </a:rPr>
              <a:t>Social and supported housing</a:t>
            </a:r>
          </a:p>
        </p:txBody>
      </p:sp>
      <p:sp>
        <p:nvSpPr>
          <p:cNvPr id="14" name="TextBox 13"/>
          <p:cNvSpPr txBox="1"/>
          <p:nvPr/>
        </p:nvSpPr>
        <p:spPr>
          <a:xfrm>
            <a:off x="7356348" y="5669279"/>
            <a:ext cx="4960620" cy="731520"/>
          </a:xfrm>
          <a:prstGeom prst="rect">
            <a:avLst/>
          </a:prstGeom>
          <a:noFill/>
        </p:spPr>
        <p:txBody>
          <a:bodyPr wrap="square" lIns="0" tIns="0" rIns="0" bIns="0" anchor="ctr">
            <a:spAutoFit/>
          </a:bodyPr>
          <a:lstStyle/>
          <a:p>
            <a:pPr algn="l">
              <a:lnSpc>
                <a:spcPct val="105000"/>
              </a:lnSpc>
            </a:pPr>
            <a:r>
              <a:rPr sz="1700" b="0" i="0">
                <a:solidFill>
                  <a:srgbClr val="404040"/>
                </a:solidFill>
                <a:latin typeface="Lucida Sans Unicode"/>
              </a:rPr>
              <a:t>Exempt types: school boarding, NHS hospitals, care homes, hotels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4088" y="1325880"/>
            <a:ext cx="11704320" cy="548640"/>
          </a:xfrm>
        </p:spPr>
        <p:txBody>
          <a:bodyPr/>
          <a:lstStyle/>
          <a:p>
            <a:r>
              <a:rPr sz="3000" b="1">
                <a:solidFill>
                  <a:srgbClr val="004F59"/>
                </a:solidFill>
                <a:latin typeface="Lucida Sans Unicode"/>
              </a:rPr>
              <a:t>The headline for universities</a:t>
            </a:r>
          </a:p>
        </p:txBody>
      </p:sp>
      <p:sp>
        <p:nvSpPr>
          <p:cNvPr id="3" name="TextBox 2"/>
          <p:cNvSpPr txBox="1"/>
          <p:nvPr/>
        </p:nvSpPr>
        <p:spPr>
          <a:xfrm>
            <a:off x="704088" y="2331720"/>
            <a:ext cx="12024360" cy="1005840"/>
          </a:xfrm>
          <a:prstGeom prst="rect">
            <a:avLst/>
          </a:prstGeom>
          <a:noFill/>
        </p:spPr>
        <p:txBody>
          <a:bodyPr wrap="square" lIns="0" tIns="0" rIns="0" bIns="0" anchor="t">
            <a:spAutoFit/>
          </a:bodyPr>
          <a:lstStyle/>
          <a:p>
            <a:pPr algn="l">
              <a:lnSpc>
                <a:spcPct val="105000"/>
              </a:lnSpc>
            </a:pPr>
            <a:r>
              <a:rPr sz="4000" b="1" i="0">
                <a:solidFill>
                  <a:srgbClr val="004F59"/>
                </a:solidFill>
                <a:latin typeface="Lucida Sans Unicode"/>
              </a:rPr>
              <a:t>University halls are </a:t>
            </a:r>
            <a:r>
              <a:rPr sz="4000" b="1" i="0">
                <a:solidFill>
                  <a:srgbClr val="EA7600"/>
                </a:solidFill>
                <a:latin typeface="Lucida Sans Unicode"/>
              </a:rPr>
              <a:t>not exempt.</a:t>
            </a:r>
          </a:p>
        </p:txBody>
      </p:sp>
      <p:cxnSp>
        <p:nvCxnSpPr>
          <p:cNvPr id="4" name="Connector 3"/>
          <p:cNvCxnSpPr/>
          <p:nvPr/>
        </p:nvCxnSpPr>
        <p:spPr>
          <a:xfrm>
            <a:off x="704088" y="3566160"/>
            <a:ext cx="12024360" cy="0"/>
          </a:xfrm>
          <a:prstGeom prst="line">
            <a:avLst/>
          </a:prstGeom>
          <a:ln w="12700">
            <a:solidFill>
              <a:srgbClr val="D2D0C4"/>
            </a:solidFill>
          </a:ln>
        </p:spPr>
      </p:cxnSp>
      <p:sp>
        <p:nvSpPr>
          <p:cNvPr id="5" name="TextBox 4"/>
          <p:cNvSpPr txBox="1"/>
          <p:nvPr/>
        </p:nvSpPr>
        <p:spPr>
          <a:xfrm>
            <a:off x="704088" y="3657600"/>
            <a:ext cx="5577840" cy="868680"/>
          </a:xfrm>
          <a:prstGeom prst="rect">
            <a:avLst/>
          </a:prstGeom>
          <a:noFill/>
        </p:spPr>
        <p:txBody>
          <a:bodyPr wrap="square" lIns="0" tIns="0" rIns="0" bIns="0" anchor="ctr">
            <a:spAutoFit/>
          </a:bodyPr>
          <a:lstStyle/>
          <a:p>
            <a:pPr algn="l">
              <a:lnSpc>
                <a:spcPct val="105000"/>
              </a:lnSpc>
            </a:pPr>
            <a:r>
              <a:rPr sz="1900" b="1" i="0">
                <a:solidFill>
                  <a:srgbClr val="004F59"/>
                </a:solidFill>
                <a:latin typeface="Lucida Sans Unicode"/>
              </a:rPr>
              <a:t>“We’re a charity.”</a:t>
            </a:r>
          </a:p>
        </p:txBody>
      </p:sp>
      <p:sp>
        <p:nvSpPr>
          <p:cNvPr id="6" name="TextBox 5"/>
          <p:cNvSpPr txBox="1"/>
          <p:nvPr/>
        </p:nvSpPr>
        <p:spPr>
          <a:xfrm>
            <a:off x="6464808" y="3657600"/>
            <a:ext cx="6263640" cy="868680"/>
          </a:xfrm>
          <a:prstGeom prst="rect">
            <a:avLst/>
          </a:prstGeom>
          <a:noFill/>
        </p:spPr>
        <p:txBody>
          <a:bodyPr wrap="square" lIns="0" tIns="0" rIns="0" bIns="0" anchor="ctr">
            <a:spAutoFit/>
          </a:bodyPr>
          <a:lstStyle/>
          <a:p>
            <a:pPr algn="l">
              <a:lnSpc>
                <a:spcPct val="105000"/>
              </a:lnSpc>
            </a:pPr>
            <a:r>
              <a:rPr sz="1700" b="0" i="0">
                <a:solidFill>
                  <a:srgbClr val="404040"/>
                </a:solidFill>
                <a:latin typeface="Lucida Sans Unicode"/>
              </a:rPr>
              <a:t>Only non-profit registered providers of social housing are exempt.</a:t>
            </a:r>
          </a:p>
        </p:txBody>
      </p:sp>
      <p:cxnSp>
        <p:nvCxnSpPr>
          <p:cNvPr id="7" name="Connector 6"/>
          <p:cNvCxnSpPr/>
          <p:nvPr/>
        </p:nvCxnSpPr>
        <p:spPr>
          <a:xfrm>
            <a:off x="704088" y="4572000"/>
            <a:ext cx="12024360" cy="0"/>
          </a:xfrm>
          <a:prstGeom prst="line">
            <a:avLst/>
          </a:prstGeom>
          <a:ln w="12700">
            <a:solidFill>
              <a:srgbClr val="D2D0C4"/>
            </a:solidFill>
          </a:ln>
        </p:spPr>
      </p:cxnSp>
      <p:sp>
        <p:nvSpPr>
          <p:cNvPr id="8" name="TextBox 7"/>
          <p:cNvSpPr txBox="1"/>
          <p:nvPr/>
        </p:nvSpPr>
        <p:spPr>
          <a:xfrm>
            <a:off x="704088" y="4663440"/>
            <a:ext cx="5577840" cy="868680"/>
          </a:xfrm>
          <a:prstGeom prst="rect">
            <a:avLst/>
          </a:prstGeom>
          <a:noFill/>
        </p:spPr>
        <p:txBody>
          <a:bodyPr wrap="square" lIns="0" tIns="0" rIns="0" bIns="0" anchor="ctr">
            <a:spAutoFit/>
          </a:bodyPr>
          <a:lstStyle/>
          <a:p>
            <a:pPr algn="l">
              <a:lnSpc>
                <a:spcPct val="105000"/>
              </a:lnSpc>
            </a:pPr>
            <a:r>
              <a:rPr sz="1900" b="1" i="0">
                <a:solidFill>
                  <a:srgbClr val="004F59"/>
                </a:solidFill>
                <a:latin typeface="Lucida Sans Unicode"/>
              </a:rPr>
              <a:t>“Education is exempt.”</a:t>
            </a:r>
          </a:p>
        </p:txBody>
      </p:sp>
      <p:sp>
        <p:nvSpPr>
          <p:cNvPr id="9" name="TextBox 8"/>
          <p:cNvSpPr txBox="1"/>
          <p:nvPr/>
        </p:nvSpPr>
        <p:spPr>
          <a:xfrm>
            <a:off x="6464808" y="4663440"/>
            <a:ext cx="6263640" cy="868680"/>
          </a:xfrm>
          <a:prstGeom prst="rect">
            <a:avLst/>
          </a:prstGeom>
          <a:noFill/>
        </p:spPr>
        <p:txBody>
          <a:bodyPr wrap="square" lIns="0" tIns="0" rIns="0" bIns="0" anchor="ctr">
            <a:spAutoFit/>
          </a:bodyPr>
          <a:lstStyle/>
          <a:p>
            <a:pPr algn="l">
              <a:lnSpc>
                <a:spcPct val="105000"/>
              </a:lnSpc>
            </a:pPr>
            <a:r>
              <a:rPr sz="1700" b="0" i="0">
                <a:solidFill>
                  <a:srgbClr val="404040"/>
                </a:solidFill>
                <a:latin typeface="Lucida Sans Unicode"/>
              </a:rPr>
              <a:t>Only school boarding accommodation is exempt. Universities are not.</a:t>
            </a:r>
          </a:p>
        </p:txBody>
      </p:sp>
      <p:cxnSp>
        <p:nvCxnSpPr>
          <p:cNvPr id="10" name="Connector 9"/>
          <p:cNvCxnSpPr/>
          <p:nvPr/>
        </p:nvCxnSpPr>
        <p:spPr>
          <a:xfrm>
            <a:off x="704088" y="5577840"/>
            <a:ext cx="12024360" cy="0"/>
          </a:xfrm>
          <a:prstGeom prst="line">
            <a:avLst/>
          </a:prstGeom>
          <a:ln w="12700">
            <a:solidFill>
              <a:srgbClr val="D2D0C4"/>
            </a:solidFill>
          </a:ln>
        </p:spPr>
      </p:cxnSp>
      <p:sp>
        <p:nvSpPr>
          <p:cNvPr id="11" name="TextBox 10"/>
          <p:cNvSpPr txBox="1"/>
          <p:nvPr/>
        </p:nvSpPr>
        <p:spPr>
          <a:xfrm>
            <a:off x="704088" y="5669279"/>
            <a:ext cx="5577840" cy="868680"/>
          </a:xfrm>
          <a:prstGeom prst="rect">
            <a:avLst/>
          </a:prstGeom>
          <a:noFill/>
        </p:spPr>
        <p:txBody>
          <a:bodyPr wrap="square" lIns="0" tIns="0" rIns="0" bIns="0" anchor="ctr">
            <a:spAutoFit/>
          </a:bodyPr>
          <a:lstStyle/>
          <a:p>
            <a:pPr algn="l">
              <a:lnSpc>
                <a:spcPct val="105000"/>
              </a:lnSpc>
            </a:pPr>
            <a:r>
              <a:rPr sz="1900" b="1" i="0">
                <a:solidFill>
                  <a:srgbClr val="004F59"/>
                </a:solidFill>
                <a:latin typeface="Lucida Sans Unicode"/>
              </a:rPr>
              <a:t>“It’s aimed at private developers.”</a:t>
            </a:r>
          </a:p>
        </p:txBody>
      </p:sp>
      <p:sp>
        <p:nvSpPr>
          <p:cNvPr id="12" name="TextBox 11"/>
          <p:cNvSpPr txBox="1"/>
          <p:nvPr/>
        </p:nvSpPr>
        <p:spPr>
          <a:xfrm>
            <a:off x="6464808" y="5669279"/>
            <a:ext cx="6263640" cy="868680"/>
          </a:xfrm>
          <a:prstGeom prst="rect">
            <a:avLst/>
          </a:prstGeom>
          <a:noFill/>
        </p:spPr>
        <p:txBody>
          <a:bodyPr wrap="square" lIns="0" tIns="0" rIns="0" bIns="0" anchor="ctr">
            <a:spAutoFit/>
          </a:bodyPr>
          <a:lstStyle/>
          <a:p>
            <a:pPr algn="l">
              <a:lnSpc>
                <a:spcPct val="105000"/>
              </a:lnSpc>
            </a:pPr>
            <a:r>
              <a:rPr sz="1700" b="0" i="0">
                <a:solidFill>
                  <a:srgbClr val="404040"/>
                </a:solidFill>
                <a:latin typeface="Lucida Sans Unicode"/>
              </a:rPr>
              <a:t>Student accommodation is defined by use, not ownership.</a:t>
            </a:r>
          </a:p>
        </p:txBody>
      </p:sp>
      <p:cxnSp>
        <p:nvCxnSpPr>
          <p:cNvPr id="13" name="Connector 12"/>
          <p:cNvCxnSpPr/>
          <p:nvPr/>
        </p:nvCxnSpPr>
        <p:spPr>
          <a:xfrm>
            <a:off x="704088" y="6583679"/>
            <a:ext cx="12024360" cy="0"/>
          </a:xfrm>
          <a:prstGeom prst="line">
            <a:avLst/>
          </a:prstGeom>
          <a:ln w="12700">
            <a:solidFill>
              <a:srgbClr val="D2D0C4"/>
            </a:solidFill>
          </a:ln>
        </p:spPr>
      </p:cxn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4"/>
          </p:nvPr>
        </p:nvSpPr>
        <p:spPr/>
        <p:txBody>
          <a:bodyPr/>
          <a:lstStyle/>
          <a:p>
            <a:r>
              <a:rPr>
                <a:solidFill>
                  <a:srgbClr val="FFFFFF"/>
                </a:solidFill>
                <a:latin typeface="Lucida Sans Unicode"/>
              </a:rPr>
              <a:t>How it works</a:t>
            </a:r>
          </a:p>
        </p:txBody>
      </p:sp>
      <p:sp>
        <p:nvSpPr>
          <p:cNvPr id="3" name="TextBox 2"/>
          <p:cNvSpPr txBox="1"/>
          <p:nvPr/>
        </p:nvSpPr>
        <p:spPr>
          <a:xfrm>
            <a:off x="704088" y="2103120"/>
            <a:ext cx="3657600" cy="548640"/>
          </a:xfrm>
          <a:prstGeom prst="rect">
            <a:avLst/>
          </a:prstGeom>
          <a:noFill/>
        </p:spPr>
        <p:txBody>
          <a:bodyPr wrap="square" lIns="0" tIns="0" rIns="0" bIns="0" anchor="t">
            <a:spAutoFit/>
          </a:bodyPr>
          <a:lstStyle/>
          <a:p>
            <a:pPr algn="l">
              <a:lnSpc>
                <a:spcPct val="105000"/>
              </a:lnSpc>
            </a:pPr>
            <a:r>
              <a:rPr sz="1800" b="1" i="0">
                <a:solidFill>
                  <a:srgbClr val="004F59"/>
                </a:solidFill>
                <a:latin typeface="Lucida Sans Unicode"/>
              </a:rPr>
              <a:t>PART 3</a:t>
            </a:r>
          </a:p>
        </p:txBody>
      </p:sp>
      <p:sp>
        <p:nvSpPr>
          <p:cNvPr id="4" name="TextBox 3"/>
          <p:cNvSpPr txBox="1"/>
          <p:nvPr/>
        </p:nvSpPr>
        <p:spPr>
          <a:xfrm>
            <a:off x="704088" y="3703320"/>
            <a:ext cx="10515600" cy="548640"/>
          </a:xfrm>
          <a:prstGeom prst="rect">
            <a:avLst/>
          </a:prstGeom>
          <a:noFill/>
        </p:spPr>
        <p:txBody>
          <a:bodyPr wrap="square" lIns="0" tIns="0" rIns="0" bIns="0" anchor="t">
            <a:spAutoFit/>
          </a:bodyPr>
          <a:lstStyle/>
          <a:p>
            <a:pPr algn="l">
              <a:lnSpc>
                <a:spcPct val="105000"/>
              </a:lnSpc>
            </a:pPr>
            <a:r>
              <a:rPr sz="1900" b="0" i="0">
                <a:solidFill>
                  <a:srgbClr val="004F59"/>
                </a:solidFill>
                <a:latin typeface="Lucida Sans Unicode"/>
              </a:rPr>
              <a:t>Timing, collection, calculation and the reduced rate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4088" y="1325880"/>
            <a:ext cx="11704320" cy="548640"/>
          </a:xfrm>
        </p:spPr>
        <p:txBody>
          <a:bodyPr/>
          <a:lstStyle/>
          <a:p>
            <a:r>
              <a:rPr sz="3000" b="1">
                <a:solidFill>
                  <a:srgbClr val="004F59"/>
                </a:solidFill>
                <a:latin typeface="Lucida Sans Unicode"/>
              </a:rPr>
              <a:t>When it applies</a:t>
            </a:r>
          </a:p>
        </p:txBody>
      </p:sp>
      <p:sp>
        <p:nvSpPr>
          <p:cNvPr id="3" name="Rectangle 2"/>
          <p:cNvSpPr/>
          <p:nvPr/>
        </p:nvSpPr>
        <p:spPr>
          <a:xfrm>
            <a:off x="704088" y="2331720"/>
            <a:ext cx="5829300" cy="2377440"/>
          </a:xfrm>
          <a:prstGeom prst="rect">
            <a:avLst/>
          </a:prstGeom>
          <a:solidFill>
            <a:srgbClr val="EEECE1"/>
          </a:solidFill>
          <a:ln>
            <a:noFill/>
          </a:ln>
        </p:spPr>
        <p:txBody>
          <a:bodyPr rtlCol="0" anchor="ctr"/>
          <a:lstStyle/>
          <a:p>
            <a:pPr algn="ctr"/>
            <a:endParaRPr/>
          </a:p>
        </p:txBody>
      </p:sp>
      <p:sp>
        <p:nvSpPr>
          <p:cNvPr id="4" name="Rectangle 3"/>
          <p:cNvSpPr/>
          <p:nvPr/>
        </p:nvSpPr>
        <p:spPr>
          <a:xfrm>
            <a:off x="6899148" y="2331720"/>
            <a:ext cx="5829300" cy="2377440"/>
          </a:xfrm>
          <a:prstGeom prst="rect">
            <a:avLst/>
          </a:prstGeom>
          <a:solidFill>
            <a:srgbClr val="004F59"/>
          </a:solidFill>
          <a:ln>
            <a:noFill/>
          </a:ln>
        </p:spPr>
        <p:txBody>
          <a:bodyPr rtlCol="0" anchor="ctr"/>
          <a:lstStyle/>
          <a:p>
            <a:pPr algn="ctr"/>
            <a:endParaRPr/>
          </a:p>
        </p:txBody>
      </p:sp>
      <p:sp>
        <p:nvSpPr>
          <p:cNvPr id="5" name="TextBox 4"/>
          <p:cNvSpPr txBox="1"/>
          <p:nvPr/>
        </p:nvSpPr>
        <p:spPr>
          <a:xfrm>
            <a:off x="1115568" y="2651760"/>
            <a:ext cx="5006340" cy="1828800"/>
          </a:xfrm>
          <a:prstGeom prst="rect">
            <a:avLst/>
          </a:prstGeom>
          <a:noFill/>
        </p:spPr>
        <p:txBody>
          <a:bodyPr wrap="square" lIns="0" tIns="0" rIns="0" bIns="0" anchor="t">
            <a:spAutoFit/>
          </a:bodyPr>
          <a:lstStyle/>
          <a:p>
            <a:pPr algn="l">
              <a:lnSpc>
                <a:spcPct val="105000"/>
              </a:lnSpc>
            </a:pPr>
            <a:r>
              <a:rPr sz="1500" b="0" i="0">
                <a:solidFill>
                  <a:srgbClr val="404040"/>
                </a:solidFill>
                <a:latin typeface="Lucida Sans Unicode"/>
              </a:rPr>
              <a:t>Building control application</a:t>
            </a:r>
          </a:p>
          <a:p>
            <a:pPr algn="l">
              <a:lnSpc>
                <a:spcPct val="105000"/>
              </a:lnSpc>
              <a:spcBef>
                <a:spcPts val="200"/>
              </a:spcBef>
            </a:pPr>
            <a:r>
              <a:rPr sz="2000" b="1" i="0">
                <a:solidFill>
                  <a:srgbClr val="004F59"/>
                </a:solidFill>
                <a:latin typeface="Lucida Sans Unicode"/>
              </a:rPr>
              <a:t>before 1 October 2026</a:t>
            </a:r>
          </a:p>
          <a:p>
            <a:pPr algn="l">
              <a:lnSpc>
                <a:spcPct val="105000"/>
              </a:lnSpc>
              <a:spcBef>
                <a:spcPts val="1400"/>
              </a:spcBef>
            </a:pPr>
            <a:r>
              <a:rPr sz="3600" b="1" i="0">
                <a:solidFill>
                  <a:srgbClr val="004F59"/>
                </a:solidFill>
                <a:latin typeface="Lucida Sans Unicode"/>
              </a:rPr>
              <a:t>No levy</a:t>
            </a:r>
          </a:p>
        </p:txBody>
      </p:sp>
      <p:sp>
        <p:nvSpPr>
          <p:cNvPr id="6" name="TextBox 5"/>
          <p:cNvSpPr txBox="1"/>
          <p:nvPr/>
        </p:nvSpPr>
        <p:spPr>
          <a:xfrm>
            <a:off x="7310627" y="2651760"/>
            <a:ext cx="5006340" cy="1828800"/>
          </a:xfrm>
          <a:prstGeom prst="rect">
            <a:avLst/>
          </a:prstGeom>
          <a:noFill/>
        </p:spPr>
        <p:txBody>
          <a:bodyPr wrap="square" lIns="0" tIns="0" rIns="0" bIns="0" anchor="t">
            <a:spAutoFit/>
          </a:bodyPr>
          <a:lstStyle/>
          <a:p>
            <a:pPr algn="l">
              <a:lnSpc>
                <a:spcPct val="105000"/>
              </a:lnSpc>
            </a:pPr>
            <a:r>
              <a:rPr sz="1500" b="0" i="0">
                <a:solidFill>
                  <a:srgbClr val="FFFFFF"/>
                </a:solidFill>
                <a:latin typeface="Lucida Sans Unicode"/>
              </a:rPr>
              <a:t>Building control application</a:t>
            </a:r>
          </a:p>
          <a:p>
            <a:pPr algn="l">
              <a:lnSpc>
                <a:spcPct val="105000"/>
              </a:lnSpc>
              <a:spcBef>
                <a:spcPts val="200"/>
              </a:spcBef>
            </a:pPr>
            <a:r>
              <a:rPr sz="2000" b="1" i="0">
                <a:solidFill>
                  <a:srgbClr val="FFFFFF"/>
                </a:solidFill>
                <a:latin typeface="Lucida Sans Unicode"/>
              </a:rPr>
              <a:t>on or after 1 October 2026</a:t>
            </a:r>
          </a:p>
          <a:p>
            <a:pPr algn="l">
              <a:lnSpc>
                <a:spcPct val="105000"/>
              </a:lnSpc>
              <a:spcBef>
                <a:spcPts val="1400"/>
              </a:spcBef>
            </a:pPr>
            <a:r>
              <a:rPr sz="3600" b="1" i="0">
                <a:solidFill>
                  <a:srgbClr val="EA7600"/>
                </a:solidFill>
                <a:latin typeface="Lucida Sans Unicode"/>
              </a:rPr>
              <a:t>Levy applies</a:t>
            </a:r>
          </a:p>
        </p:txBody>
      </p:sp>
      <p:sp>
        <p:nvSpPr>
          <p:cNvPr id="7" name="TextBox 6"/>
          <p:cNvSpPr txBox="1"/>
          <p:nvPr/>
        </p:nvSpPr>
        <p:spPr>
          <a:xfrm>
            <a:off x="704088" y="5074920"/>
            <a:ext cx="12024360" cy="457200"/>
          </a:xfrm>
          <a:prstGeom prst="rect">
            <a:avLst/>
          </a:prstGeom>
          <a:noFill/>
        </p:spPr>
        <p:txBody>
          <a:bodyPr wrap="square" lIns="0" tIns="0" rIns="0" bIns="0" anchor="t">
            <a:spAutoFit/>
          </a:bodyPr>
          <a:lstStyle/>
          <a:p>
            <a:pPr algn="l">
              <a:lnSpc>
                <a:spcPct val="105000"/>
              </a:lnSpc>
            </a:pPr>
            <a:r>
              <a:rPr sz="2000" b="1" i="0">
                <a:solidFill>
                  <a:srgbClr val="004F59"/>
                </a:solidFill>
                <a:latin typeface="Lucida Sans Unicode"/>
              </a:rPr>
              <a:t>The trigger is the building control application date.</a:t>
            </a:r>
          </a:p>
        </p:txBody>
      </p:sp>
      <p:sp>
        <p:nvSpPr>
          <p:cNvPr id="8" name="TextBox 7"/>
          <p:cNvSpPr txBox="1"/>
          <p:nvPr/>
        </p:nvSpPr>
        <p:spPr>
          <a:xfrm>
            <a:off x="704088" y="5577840"/>
            <a:ext cx="12024360" cy="822960"/>
          </a:xfrm>
          <a:prstGeom prst="rect">
            <a:avLst/>
          </a:prstGeom>
          <a:noFill/>
        </p:spPr>
        <p:txBody>
          <a:bodyPr wrap="square" lIns="0" tIns="0" rIns="0" bIns="0" anchor="t">
            <a:spAutoFit/>
          </a:bodyPr>
          <a:lstStyle/>
          <a:p>
            <a:pPr algn="l">
              <a:lnSpc>
                <a:spcPct val="105000"/>
              </a:lnSpc>
            </a:pPr>
            <a:r>
              <a:rPr sz="1700" b="0" i="0">
                <a:solidFill>
                  <a:srgbClr val="404040"/>
                </a:solidFill>
                <a:latin typeface="Lucida Sans Unicode"/>
              </a:rPr>
              <a:t>Not planning permission, not contract signature, and not start on site.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4088" y="1325880"/>
            <a:ext cx="11704320" cy="548640"/>
          </a:xfrm>
        </p:spPr>
        <p:txBody>
          <a:bodyPr/>
          <a:lstStyle/>
          <a:p>
            <a:r>
              <a:rPr sz="3000" b="1">
                <a:solidFill>
                  <a:srgbClr val="004F59"/>
                </a:solidFill>
                <a:latin typeface="Lucida Sans Unicode"/>
              </a:rPr>
              <a:t>How it’s collected</a:t>
            </a:r>
          </a:p>
        </p:txBody>
      </p:sp>
      <p:cxnSp>
        <p:nvCxnSpPr>
          <p:cNvPr id="3" name="Connector 2"/>
          <p:cNvCxnSpPr/>
          <p:nvPr/>
        </p:nvCxnSpPr>
        <p:spPr>
          <a:xfrm>
            <a:off x="704088" y="2898648"/>
            <a:ext cx="12024360" cy="0"/>
          </a:xfrm>
          <a:prstGeom prst="line">
            <a:avLst/>
          </a:prstGeom>
          <a:ln w="19050">
            <a:solidFill>
              <a:srgbClr val="D2D0C4"/>
            </a:solidFill>
          </a:ln>
        </p:spPr>
      </p:cxnSp>
      <p:sp>
        <p:nvSpPr>
          <p:cNvPr id="4" name="Rectangle 3"/>
          <p:cNvSpPr/>
          <p:nvPr/>
        </p:nvSpPr>
        <p:spPr>
          <a:xfrm>
            <a:off x="704088" y="2606039"/>
            <a:ext cx="585216" cy="585216"/>
          </a:xfrm>
          <a:prstGeom prst="rect">
            <a:avLst/>
          </a:prstGeom>
          <a:solidFill>
            <a:srgbClr val="004F59"/>
          </a:solidFill>
          <a:ln>
            <a:noFill/>
          </a:ln>
        </p:spPr>
        <p:txBody>
          <a:bodyPr rtlCol="0" anchor="ctr"/>
          <a:lstStyle/>
          <a:p>
            <a:pPr algn="ctr"/>
            <a:endParaRPr/>
          </a:p>
        </p:txBody>
      </p:sp>
      <p:sp>
        <p:nvSpPr>
          <p:cNvPr id="5" name="TextBox 4"/>
          <p:cNvSpPr txBox="1"/>
          <p:nvPr/>
        </p:nvSpPr>
        <p:spPr>
          <a:xfrm>
            <a:off x="704088" y="2606039"/>
            <a:ext cx="585216" cy="585216"/>
          </a:xfrm>
          <a:prstGeom prst="rect">
            <a:avLst/>
          </a:prstGeom>
          <a:noFill/>
        </p:spPr>
        <p:txBody>
          <a:bodyPr wrap="square" lIns="0" tIns="0" rIns="0" bIns="0" anchor="ctr">
            <a:spAutoFit/>
          </a:bodyPr>
          <a:lstStyle/>
          <a:p>
            <a:pPr algn="ctr">
              <a:lnSpc>
                <a:spcPct val="105000"/>
              </a:lnSpc>
            </a:pPr>
            <a:r>
              <a:rPr sz="2000" b="1" i="0">
                <a:solidFill>
                  <a:srgbClr val="FFFFFF"/>
                </a:solidFill>
                <a:latin typeface="Lucida Sans Unicode"/>
              </a:rPr>
              <a:t>1</a:t>
            </a:r>
          </a:p>
        </p:txBody>
      </p:sp>
      <p:sp>
        <p:nvSpPr>
          <p:cNvPr id="6" name="TextBox 5"/>
          <p:cNvSpPr txBox="1"/>
          <p:nvPr/>
        </p:nvSpPr>
        <p:spPr>
          <a:xfrm>
            <a:off x="704088" y="3429000"/>
            <a:ext cx="1729740" cy="457200"/>
          </a:xfrm>
          <a:prstGeom prst="rect">
            <a:avLst/>
          </a:prstGeom>
          <a:noFill/>
        </p:spPr>
        <p:txBody>
          <a:bodyPr wrap="square" lIns="0" tIns="0" rIns="0" bIns="0" anchor="t">
            <a:spAutoFit/>
          </a:bodyPr>
          <a:lstStyle/>
          <a:p>
            <a:pPr algn="l">
              <a:lnSpc>
                <a:spcPct val="105000"/>
              </a:lnSpc>
            </a:pPr>
            <a:r>
              <a:rPr sz="1900" b="1" i="0">
                <a:solidFill>
                  <a:srgbClr val="004F59"/>
                </a:solidFill>
                <a:latin typeface="Lucida Sans Unicode"/>
              </a:rPr>
              <a:t>Apply</a:t>
            </a:r>
          </a:p>
        </p:txBody>
      </p:sp>
      <p:sp>
        <p:nvSpPr>
          <p:cNvPr id="7" name="TextBox 6"/>
          <p:cNvSpPr txBox="1"/>
          <p:nvPr/>
        </p:nvSpPr>
        <p:spPr>
          <a:xfrm>
            <a:off x="704088" y="3931920"/>
            <a:ext cx="1729740" cy="1280160"/>
          </a:xfrm>
          <a:prstGeom prst="rect">
            <a:avLst/>
          </a:prstGeom>
          <a:noFill/>
        </p:spPr>
        <p:txBody>
          <a:bodyPr wrap="square" lIns="0" tIns="0" rIns="0" bIns="0" anchor="t">
            <a:spAutoFit/>
          </a:bodyPr>
          <a:lstStyle/>
          <a:p>
            <a:pPr algn="l">
              <a:lnSpc>
                <a:spcPct val="105000"/>
              </a:lnSpc>
            </a:pPr>
            <a:r>
              <a:rPr sz="1500" b="0" i="0">
                <a:solidFill>
                  <a:srgbClr val="404040"/>
                </a:solidFill>
                <a:latin typeface="Lucida Sans Unicode"/>
              </a:rPr>
              <a:t>Preliminary levy information</a:t>
            </a:r>
          </a:p>
        </p:txBody>
      </p:sp>
      <p:sp>
        <p:nvSpPr>
          <p:cNvPr id="8" name="Rectangle 7"/>
          <p:cNvSpPr/>
          <p:nvPr/>
        </p:nvSpPr>
        <p:spPr>
          <a:xfrm>
            <a:off x="2708148" y="2606039"/>
            <a:ext cx="585216" cy="585216"/>
          </a:xfrm>
          <a:prstGeom prst="rect">
            <a:avLst/>
          </a:prstGeom>
          <a:solidFill>
            <a:srgbClr val="004F59"/>
          </a:solidFill>
          <a:ln>
            <a:noFill/>
          </a:ln>
        </p:spPr>
        <p:txBody>
          <a:bodyPr rtlCol="0" anchor="ctr"/>
          <a:lstStyle/>
          <a:p>
            <a:pPr algn="ctr"/>
            <a:endParaRPr/>
          </a:p>
        </p:txBody>
      </p:sp>
      <p:sp>
        <p:nvSpPr>
          <p:cNvPr id="9" name="TextBox 8"/>
          <p:cNvSpPr txBox="1"/>
          <p:nvPr/>
        </p:nvSpPr>
        <p:spPr>
          <a:xfrm>
            <a:off x="2708148" y="2606039"/>
            <a:ext cx="585216" cy="585216"/>
          </a:xfrm>
          <a:prstGeom prst="rect">
            <a:avLst/>
          </a:prstGeom>
          <a:noFill/>
        </p:spPr>
        <p:txBody>
          <a:bodyPr wrap="square" lIns="0" tIns="0" rIns="0" bIns="0" anchor="ctr">
            <a:spAutoFit/>
          </a:bodyPr>
          <a:lstStyle/>
          <a:p>
            <a:pPr algn="ctr">
              <a:lnSpc>
                <a:spcPct val="105000"/>
              </a:lnSpc>
            </a:pPr>
            <a:r>
              <a:rPr sz="2000" b="1" i="0">
                <a:solidFill>
                  <a:srgbClr val="FFFFFF"/>
                </a:solidFill>
                <a:latin typeface="Lucida Sans Unicode"/>
              </a:rPr>
              <a:t>2</a:t>
            </a:r>
          </a:p>
        </p:txBody>
      </p:sp>
      <p:sp>
        <p:nvSpPr>
          <p:cNvPr id="10" name="TextBox 9"/>
          <p:cNvSpPr txBox="1"/>
          <p:nvPr/>
        </p:nvSpPr>
        <p:spPr>
          <a:xfrm>
            <a:off x="2708148" y="3429000"/>
            <a:ext cx="1729740" cy="457200"/>
          </a:xfrm>
          <a:prstGeom prst="rect">
            <a:avLst/>
          </a:prstGeom>
          <a:noFill/>
        </p:spPr>
        <p:txBody>
          <a:bodyPr wrap="square" lIns="0" tIns="0" rIns="0" bIns="0" anchor="t">
            <a:spAutoFit/>
          </a:bodyPr>
          <a:lstStyle/>
          <a:p>
            <a:pPr algn="l">
              <a:lnSpc>
                <a:spcPct val="105000"/>
              </a:lnSpc>
            </a:pPr>
            <a:r>
              <a:rPr sz="1900" b="1" i="0">
                <a:solidFill>
                  <a:srgbClr val="004F59"/>
                </a:solidFill>
                <a:latin typeface="Lucida Sans Unicode"/>
              </a:rPr>
              <a:t>Commence</a:t>
            </a:r>
          </a:p>
        </p:txBody>
      </p:sp>
      <p:sp>
        <p:nvSpPr>
          <p:cNvPr id="11" name="TextBox 10"/>
          <p:cNvSpPr txBox="1"/>
          <p:nvPr/>
        </p:nvSpPr>
        <p:spPr>
          <a:xfrm>
            <a:off x="2708148" y="3931920"/>
            <a:ext cx="1729740" cy="1280160"/>
          </a:xfrm>
          <a:prstGeom prst="rect">
            <a:avLst/>
          </a:prstGeom>
          <a:noFill/>
        </p:spPr>
        <p:txBody>
          <a:bodyPr wrap="square" lIns="0" tIns="0" rIns="0" bIns="0" anchor="t">
            <a:spAutoFit/>
          </a:bodyPr>
          <a:lstStyle/>
          <a:p>
            <a:pPr algn="l">
              <a:lnSpc>
                <a:spcPct val="105000"/>
              </a:lnSpc>
            </a:pPr>
            <a:r>
              <a:rPr sz="1500" b="0" i="0">
                <a:solidFill>
                  <a:srgbClr val="404040"/>
                </a:solidFill>
                <a:latin typeface="Lucida Sans Unicode"/>
              </a:rPr>
              <a:t>Floor areas and evidence</a:t>
            </a:r>
          </a:p>
        </p:txBody>
      </p:sp>
      <p:sp>
        <p:nvSpPr>
          <p:cNvPr id="12" name="Rectangle 11"/>
          <p:cNvSpPr/>
          <p:nvPr/>
        </p:nvSpPr>
        <p:spPr>
          <a:xfrm>
            <a:off x="4712208" y="2606039"/>
            <a:ext cx="585216" cy="585216"/>
          </a:xfrm>
          <a:prstGeom prst="rect">
            <a:avLst/>
          </a:prstGeom>
          <a:solidFill>
            <a:srgbClr val="004F59"/>
          </a:solidFill>
          <a:ln>
            <a:noFill/>
          </a:ln>
        </p:spPr>
        <p:txBody>
          <a:bodyPr rtlCol="0" anchor="ctr"/>
          <a:lstStyle/>
          <a:p>
            <a:pPr algn="ctr"/>
            <a:endParaRPr/>
          </a:p>
        </p:txBody>
      </p:sp>
      <p:sp>
        <p:nvSpPr>
          <p:cNvPr id="13" name="TextBox 12"/>
          <p:cNvSpPr txBox="1"/>
          <p:nvPr/>
        </p:nvSpPr>
        <p:spPr>
          <a:xfrm>
            <a:off x="4712208" y="2606039"/>
            <a:ext cx="585216" cy="585216"/>
          </a:xfrm>
          <a:prstGeom prst="rect">
            <a:avLst/>
          </a:prstGeom>
          <a:noFill/>
        </p:spPr>
        <p:txBody>
          <a:bodyPr wrap="square" lIns="0" tIns="0" rIns="0" bIns="0" anchor="ctr">
            <a:spAutoFit/>
          </a:bodyPr>
          <a:lstStyle/>
          <a:p>
            <a:pPr algn="ctr">
              <a:lnSpc>
                <a:spcPct val="105000"/>
              </a:lnSpc>
            </a:pPr>
            <a:r>
              <a:rPr sz="2000" b="1" i="0">
                <a:solidFill>
                  <a:srgbClr val="FFFFFF"/>
                </a:solidFill>
                <a:latin typeface="Lucida Sans Unicode"/>
              </a:rPr>
              <a:t>3</a:t>
            </a:r>
          </a:p>
        </p:txBody>
      </p:sp>
      <p:sp>
        <p:nvSpPr>
          <p:cNvPr id="14" name="TextBox 13"/>
          <p:cNvSpPr txBox="1"/>
          <p:nvPr/>
        </p:nvSpPr>
        <p:spPr>
          <a:xfrm>
            <a:off x="4712208" y="3429000"/>
            <a:ext cx="1729740" cy="457200"/>
          </a:xfrm>
          <a:prstGeom prst="rect">
            <a:avLst/>
          </a:prstGeom>
          <a:noFill/>
        </p:spPr>
        <p:txBody>
          <a:bodyPr wrap="square" lIns="0" tIns="0" rIns="0" bIns="0" anchor="t">
            <a:spAutoFit/>
          </a:bodyPr>
          <a:lstStyle/>
          <a:p>
            <a:pPr algn="l">
              <a:lnSpc>
                <a:spcPct val="105000"/>
              </a:lnSpc>
            </a:pPr>
            <a:r>
              <a:rPr sz="1900" b="1" i="0">
                <a:solidFill>
                  <a:srgbClr val="004F59"/>
                </a:solidFill>
                <a:latin typeface="Lucida Sans Unicode"/>
              </a:rPr>
              <a:t>Assess</a:t>
            </a:r>
          </a:p>
        </p:txBody>
      </p:sp>
      <p:sp>
        <p:nvSpPr>
          <p:cNvPr id="15" name="TextBox 14"/>
          <p:cNvSpPr txBox="1"/>
          <p:nvPr/>
        </p:nvSpPr>
        <p:spPr>
          <a:xfrm>
            <a:off x="4712208" y="3931920"/>
            <a:ext cx="1729740" cy="1280160"/>
          </a:xfrm>
          <a:prstGeom prst="rect">
            <a:avLst/>
          </a:prstGeom>
          <a:noFill/>
        </p:spPr>
        <p:txBody>
          <a:bodyPr wrap="square" lIns="0" tIns="0" rIns="0" bIns="0" anchor="t">
            <a:spAutoFit/>
          </a:bodyPr>
          <a:lstStyle/>
          <a:p>
            <a:pPr algn="l">
              <a:lnSpc>
                <a:spcPct val="105000"/>
              </a:lnSpc>
            </a:pPr>
            <a:r>
              <a:rPr sz="1500" b="0" i="0">
                <a:solidFill>
                  <a:srgbClr val="404040"/>
                </a:solidFill>
                <a:latin typeface="Lucida Sans Unicode"/>
              </a:rPr>
              <a:t>5 weeks, or 8 with a spot check</a:t>
            </a:r>
          </a:p>
        </p:txBody>
      </p:sp>
      <p:sp>
        <p:nvSpPr>
          <p:cNvPr id="16" name="Rectangle 15"/>
          <p:cNvSpPr/>
          <p:nvPr/>
        </p:nvSpPr>
        <p:spPr>
          <a:xfrm>
            <a:off x="6716268" y="2606039"/>
            <a:ext cx="585216" cy="585216"/>
          </a:xfrm>
          <a:prstGeom prst="rect">
            <a:avLst/>
          </a:prstGeom>
          <a:solidFill>
            <a:srgbClr val="004F59"/>
          </a:solidFill>
          <a:ln>
            <a:noFill/>
          </a:ln>
        </p:spPr>
        <p:txBody>
          <a:bodyPr rtlCol="0" anchor="ctr"/>
          <a:lstStyle/>
          <a:p>
            <a:pPr algn="ctr"/>
            <a:endParaRPr/>
          </a:p>
        </p:txBody>
      </p:sp>
      <p:sp>
        <p:nvSpPr>
          <p:cNvPr id="17" name="TextBox 16"/>
          <p:cNvSpPr txBox="1"/>
          <p:nvPr/>
        </p:nvSpPr>
        <p:spPr>
          <a:xfrm>
            <a:off x="6716268" y="2606039"/>
            <a:ext cx="585216" cy="585216"/>
          </a:xfrm>
          <a:prstGeom prst="rect">
            <a:avLst/>
          </a:prstGeom>
          <a:noFill/>
        </p:spPr>
        <p:txBody>
          <a:bodyPr wrap="square" lIns="0" tIns="0" rIns="0" bIns="0" anchor="ctr">
            <a:spAutoFit/>
          </a:bodyPr>
          <a:lstStyle/>
          <a:p>
            <a:pPr algn="ctr">
              <a:lnSpc>
                <a:spcPct val="105000"/>
              </a:lnSpc>
            </a:pPr>
            <a:r>
              <a:rPr sz="2000" b="1" i="0">
                <a:solidFill>
                  <a:srgbClr val="FFFFFF"/>
                </a:solidFill>
                <a:latin typeface="Lucida Sans Unicode"/>
              </a:rPr>
              <a:t>4</a:t>
            </a:r>
          </a:p>
        </p:txBody>
      </p:sp>
      <p:sp>
        <p:nvSpPr>
          <p:cNvPr id="18" name="TextBox 17"/>
          <p:cNvSpPr txBox="1"/>
          <p:nvPr/>
        </p:nvSpPr>
        <p:spPr>
          <a:xfrm>
            <a:off x="6716268" y="3429000"/>
            <a:ext cx="1729740" cy="457200"/>
          </a:xfrm>
          <a:prstGeom prst="rect">
            <a:avLst/>
          </a:prstGeom>
          <a:noFill/>
        </p:spPr>
        <p:txBody>
          <a:bodyPr wrap="square" lIns="0" tIns="0" rIns="0" bIns="0" anchor="t">
            <a:spAutoFit/>
          </a:bodyPr>
          <a:lstStyle/>
          <a:p>
            <a:pPr algn="l">
              <a:lnSpc>
                <a:spcPct val="105000"/>
              </a:lnSpc>
            </a:pPr>
            <a:r>
              <a:rPr sz="1900" b="1" i="0">
                <a:solidFill>
                  <a:srgbClr val="004F59"/>
                </a:solidFill>
                <a:latin typeface="Lucida Sans Unicode"/>
              </a:rPr>
              <a:t>Notice</a:t>
            </a:r>
          </a:p>
        </p:txBody>
      </p:sp>
      <p:sp>
        <p:nvSpPr>
          <p:cNvPr id="19" name="TextBox 18"/>
          <p:cNvSpPr txBox="1"/>
          <p:nvPr/>
        </p:nvSpPr>
        <p:spPr>
          <a:xfrm>
            <a:off x="6716268" y="3931920"/>
            <a:ext cx="1729740" cy="1280160"/>
          </a:xfrm>
          <a:prstGeom prst="rect">
            <a:avLst/>
          </a:prstGeom>
          <a:noFill/>
        </p:spPr>
        <p:txBody>
          <a:bodyPr wrap="square" lIns="0" tIns="0" rIns="0" bIns="0" anchor="t">
            <a:spAutoFit/>
          </a:bodyPr>
          <a:lstStyle/>
          <a:p>
            <a:pPr algn="l">
              <a:lnSpc>
                <a:spcPct val="105000"/>
              </a:lnSpc>
            </a:pPr>
            <a:r>
              <a:rPr sz="1500" b="0" i="0">
                <a:solidFill>
                  <a:srgbClr val="404040"/>
                </a:solidFill>
                <a:latin typeface="Lucida Sans Unicode"/>
              </a:rPr>
              <a:t>Amount due, or nothing to pay</a:t>
            </a:r>
          </a:p>
        </p:txBody>
      </p:sp>
      <p:sp>
        <p:nvSpPr>
          <p:cNvPr id="20" name="Rectangle 19"/>
          <p:cNvSpPr/>
          <p:nvPr/>
        </p:nvSpPr>
        <p:spPr>
          <a:xfrm>
            <a:off x="8720328" y="2606039"/>
            <a:ext cx="585216" cy="585216"/>
          </a:xfrm>
          <a:prstGeom prst="rect">
            <a:avLst/>
          </a:prstGeom>
          <a:solidFill>
            <a:srgbClr val="004F59"/>
          </a:solidFill>
          <a:ln>
            <a:noFill/>
          </a:ln>
        </p:spPr>
        <p:txBody>
          <a:bodyPr rtlCol="0" anchor="ctr"/>
          <a:lstStyle/>
          <a:p>
            <a:pPr algn="ctr"/>
            <a:endParaRPr/>
          </a:p>
        </p:txBody>
      </p:sp>
      <p:sp>
        <p:nvSpPr>
          <p:cNvPr id="21" name="TextBox 20"/>
          <p:cNvSpPr txBox="1"/>
          <p:nvPr/>
        </p:nvSpPr>
        <p:spPr>
          <a:xfrm>
            <a:off x="8720328" y="2606039"/>
            <a:ext cx="585216" cy="585216"/>
          </a:xfrm>
          <a:prstGeom prst="rect">
            <a:avLst/>
          </a:prstGeom>
          <a:noFill/>
        </p:spPr>
        <p:txBody>
          <a:bodyPr wrap="square" lIns="0" tIns="0" rIns="0" bIns="0" anchor="ctr">
            <a:spAutoFit/>
          </a:bodyPr>
          <a:lstStyle/>
          <a:p>
            <a:pPr algn="ctr">
              <a:lnSpc>
                <a:spcPct val="105000"/>
              </a:lnSpc>
            </a:pPr>
            <a:r>
              <a:rPr sz="2000" b="1" i="0">
                <a:solidFill>
                  <a:srgbClr val="FFFFFF"/>
                </a:solidFill>
                <a:latin typeface="Lucida Sans Unicode"/>
              </a:rPr>
              <a:t>5</a:t>
            </a:r>
          </a:p>
        </p:txBody>
      </p:sp>
      <p:sp>
        <p:nvSpPr>
          <p:cNvPr id="22" name="TextBox 21"/>
          <p:cNvSpPr txBox="1"/>
          <p:nvPr/>
        </p:nvSpPr>
        <p:spPr>
          <a:xfrm>
            <a:off x="8720328" y="3429000"/>
            <a:ext cx="1729740" cy="457200"/>
          </a:xfrm>
          <a:prstGeom prst="rect">
            <a:avLst/>
          </a:prstGeom>
          <a:noFill/>
        </p:spPr>
        <p:txBody>
          <a:bodyPr wrap="square" lIns="0" tIns="0" rIns="0" bIns="0" anchor="t">
            <a:spAutoFit/>
          </a:bodyPr>
          <a:lstStyle/>
          <a:p>
            <a:pPr algn="l">
              <a:lnSpc>
                <a:spcPct val="105000"/>
              </a:lnSpc>
            </a:pPr>
            <a:r>
              <a:rPr sz="1900" b="1" i="0">
                <a:solidFill>
                  <a:srgbClr val="004F59"/>
                </a:solidFill>
                <a:latin typeface="Lucida Sans Unicode"/>
              </a:rPr>
              <a:t>Pay</a:t>
            </a:r>
          </a:p>
        </p:txBody>
      </p:sp>
      <p:sp>
        <p:nvSpPr>
          <p:cNvPr id="23" name="TextBox 22"/>
          <p:cNvSpPr txBox="1"/>
          <p:nvPr/>
        </p:nvSpPr>
        <p:spPr>
          <a:xfrm>
            <a:off x="8720328" y="3931920"/>
            <a:ext cx="1729740" cy="1280160"/>
          </a:xfrm>
          <a:prstGeom prst="rect">
            <a:avLst/>
          </a:prstGeom>
          <a:noFill/>
        </p:spPr>
        <p:txBody>
          <a:bodyPr wrap="square" lIns="0" tIns="0" rIns="0" bIns="0" anchor="t">
            <a:spAutoFit/>
          </a:bodyPr>
          <a:lstStyle/>
          <a:p>
            <a:pPr algn="l">
              <a:lnSpc>
                <a:spcPct val="105000"/>
              </a:lnSpc>
            </a:pPr>
            <a:r>
              <a:rPr sz="1500" b="0" i="0">
                <a:solidFill>
                  <a:srgbClr val="404040"/>
                </a:solidFill>
                <a:latin typeface="Lucida Sans Unicode"/>
              </a:rPr>
              <a:t>Certificate within 2 weeks</a:t>
            </a:r>
          </a:p>
        </p:txBody>
      </p:sp>
      <p:sp>
        <p:nvSpPr>
          <p:cNvPr id="24" name="Rectangle 23"/>
          <p:cNvSpPr/>
          <p:nvPr/>
        </p:nvSpPr>
        <p:spPr>
          <a:xfrm>
            <a:off x="10724388" y="2606039"/>
            <a:ext cx="585216" cy="585216"/>
          </a:xfrm>
          <a:prstGeom prst="rect">
            <a:avLst/>
          </a:prstGeom>
          <a:solidFill>
            <a:srgbClr val="EA7600"/>
          </a:solidFill>
          <a:ln>
            <a:noFill/>
          </a:ln>
        </p:spPr>
        <p:txBody>
          <a:bodyPr rtlCol="0" anchor="ctr"/>
          <a:lstStyle/>
          <a:p>
            <a:pPr algn="ctr"/>
            <a:endParaRPr/>
          </a:p>
        </p:txBody>
      </p:sp>
      <p:sp>
        <p:nvSpPr>
          <p:cNvPr id="25" name="TextBox 24"/>
          <p:cNvSpPr txBox="1"/>
          <p:nvPr/>
        </p:nvSpPr>
        <p:spPr>
          <a:xfrm>
            <a:off x="10724388" y="2606039"/>
            <a:ext cx="585216" cy="585216"/>
          </a:xfrm>
          <a:prstGeom prst="rect">
            <a:avLst/>
          </a:prstGeom>
          <a:noFill/>
        </p:spPr>
        <p:txBody>
          <a:bodyPr wrap="square" lIns="0" tIns="0" rIns="0" bIns="0" anchor="ctr">
            <a:spAutoFit/>
          </a:bodyPr>
          <a:lstStyle/>
          <a:p>
            <a:pPr algn="ctr">
              <a:lnSpc>
                <a:spcPct val="105000"/>
              </a:lnSpc>
            </a:pPr>
            <a:r>
              <a:rPr sz="2000" b="1" i="0">
                <a:solidFill>
                  <a:srgbClr val="FFFFFF"/>
                </a:solidFill>
                <a:latin typeface="Lucida Sans Unicode"/>
              </a:rPr>
              <a:t>6</a:t>
            </a:r>
          </a:p>
        </p:txBody>
      </p:sp>
      <p:sp>
        <p:nvSpPr>
          <p:cNvPr id="26" name="TextBox 25"/>
          <p:cNvSpPr txBox="1"/>
          <p:nvPr/>
        </p:nvSpPr>
        <p:spPr>
          <a:xfrm>
            <a:off x="10724388" y="3429000"/>
            <a:ext cx="1729740" cy="457200"/>
          </a:xfrm>
          <a:prstGeom prst="rect">
            <a:avLst/>
          </a:prstGeom>
          <a:noFill/>
        </p:spPr>
        <p:txBody>
          <a:bodyPr wrap="square" lIns="0" tIns="0" rIns="0" bIns="0" anchor="t">
            <a:spAutoFit/>
          </a:bodyPr>
          <a:lstStyle/>
          <a:p>
            <a:pPr algn="l">
              <a:lnSpc>
                <a:spcPct val="105000"/>
              </a:lnSpc>
            </a:pPr>
            <a:r>
              <a:rPr sz="1900" b="1" i="0">
                <a:solidFill>
                  <a:srgbClr val="EA7600"/>
                </a:solidFill>
                <a:latin typeface="Lucida Sans Unicode"/>
              </a:rPr>
              <a:t>Complete</a:t>
            </a:r>
          </a:p>
        </p:txBody>
      </p:sp>
      <p:sp>
        <p:nvSpPr>
          <p:cNvPr id="27" name="TextBox 26"/>
          <p:cNvSpPr txBox="1"/>
          <p:nvPr/>
        </p:nvSpPr>
        <p:spPr>
          <a:xfrm>
            <a:off x="10724388" y="3931920"/>
            <a:ext cx="1729740" cy="1280160"/>
          </a:xfrm>
          <a:prstGeom prst="rect">
            <a:avLst/>
          </a:prstGeom>
          <a:noFill/>
        </p:spPr>
        <p:txBody>
          <a:bodyPr wrap="square" lIns="0" tIns="0" rIns="0" bIns="0" anchor="t">
            <a:spAutoFit/>
          </a:bodyPr>
          <a:lstStyle/>
          <a:p>
            <a:pPr algn="l">
              <a:lnSpc>
                <a:spcPct val="105000"/>
              </a:lnSpc>
            </a:pPr>
            <a:r>
              <a:rPr sz="1500" b="0" i="0">
                <a:solidFill>
                  <a:srgbClr val="404040"/>
                </a:solidFill>
                <a:latin typeface="Lucida Sans Unicode"/>
              </a:rPr>
              <a:t>Only now can the completion certificate issue</a:t>
            </a:r>
          </a:p>
        </p:txBody>
      </p:sp>
      <p:sp>
        <p:nvSpPr>
          <p:cNvPr id="28" name="Rectangle 27"/>
          <p:cNvSpPr/>
          <p:nvPr/>
        </p:nvSpPr>
        <p:spPr>
          <a:xfrm>
            <a:off x="704088" y="5257800"/>
            <a:ext cx="12024360" cy="1188720"/>
          </a:xfrm>
          <a:prstGeom prst="rect">
            <a:avLst/>
          </a:prstGeom>
          <a:solidFill>
            <a:srgbClr val="EEECE1"/>
          </a:solidFill>
          <a:ln>
            <a:noFill/>
          </a:ln>
        </p:spPr>
        <p:txBody>
          <a:bodyPr rtlCol="0" anchor="ctr"/>
          <a:lstStyle/>
          <a:p>
            <a:pPr algn="ctr"/>
            <a:endParaRPr/>
          </a:p>
        </p:txBody>
      </p:sp>
      <p:sp>
        <p:nvSpPr>
          <p:cNvPr id="29" name="TextBox 28"/>
          <p:cNvSpPr txBox="1"/>
          <p:nvPr/>
        </p:nvSpPr>
        <p:spPr>
          <a:xfrm>
            <a:off x="1115568" y="5257800"/>
            <a:ext cx="11201400" cy="1188720"/>
          </a:xfrm>
          <a:prstGeom prst="rect">
            <a:avLst/>
          </a:prstGeom>
          <a:noFill/>
        </p:spPr>
        <p:txBody>
          <a:bodyPr wrap="square" lIns="0" tIns="0" rIns="0" bIns="0" anchor="ctr">
            <a:spAutoFit/>
          </a:bodyPr>
          <a:lstStyle/>
          <a:p>
            <a:pPr algn="l">
              <a:lnSpc>
                <a:spcPct val="105000"/>
              </a:lnSpc>
            </a:pPr>
            <a:r>
              <a:rPr sz="1700" b="1" i="0">
                <a:solidFill>
                  <a:srgbClr val="004F59"/>
                </a:solidFill>
                <a:latin typeface="Lucida Sans Unicode"/>
              </a:rPr>
              <a:t>The local authority collects on every route,</a:t>
            </a:r>
          </a:p>
          <a:p>
            <a:pPr algn="l">
              <a:lnSpc>
                <a:spcPct val="105000"/>
              </a:lnSpc>
              <a:spcBef>
                <a:spcPts val="300"/>
              </a:spcBef>
            </a:pPr>
            <a:r>
              <a:rPr sz="1500" b="0" i="0">
                <a:solidFill>
                  <a:srgbClr val="404040"/>
                </a:solidFill>
                <a:latin typeface="Lucida Sans Unicode"/>
              </a:rPr>
              <a:t>including the Building Safety Regulator route for higher-risk buildings.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4088" y="1325880"/>
            <a:ext cx="11704320" cy="548640"/>
          </a:xfrm>
        </p:spPr>
        <p:txBody>
          <a:bodyPr/>
          <a:lstStyle/>
          <a:p>
            <a:r>
              <a:rPr sz="3000" b="1">
                <a:solidFill>
                  <a:srgbClr val="004F59"/>
                </a:solidFill>
                <a:latin typeface="Lucida Sans Unicode"/>
              </a:rPr>
              <a:t>How it’s calculated</a:t>
            </a:r>
          </a:p>
        </p:txBody>
      </p:sp>
      <p:sp>
        <p:nvSpPr>
          <p:cNvPr id="3" name="Rectangle 2"/>
          <p:cNvSpPr/>
          <p:nvPr/>
        </p:nvSpPr>
        <p:spPr>
          <a:xfrm>
            <a:off x="704088" y="2331720"/>
            <a:ext cx="2526030" cy="1920240"/>
          </a:xfrm>
          <a:prstGeom prst="rect">
            <a:avLst/>
          </a:prstGeom>
          <a:solidFill>
            <a:srgbClr val="EEECE1"/>
          </a:solidFill>
          <a:ln>
            <a:noFill/>
          </a:ln>
        </p:spPr>
        <p:txBody>
          <a:bodyPr rtlCol="0" anchor="ctr"/>
          <a:lstStyle/>
          <a:p>
            <a:pPr algn="ctr"/>
            <a:endParaRPr/>
          </a:p>
        </p:txBody>
      </p:sp>
      <p:sp>
        <p:nvSpPr>
          <p:cNvPr id="4" name="TextBox 3"/>
          <p:cNvSpPr txBox="1"/>
          <p:nvPr/>
        </p:nvSpPr>
        <p:spPr>
          <a:xfrm>
            <a:off x="704088" y="2606039"/>
            <a:ext cx="2526030" cy="731520"/>
          </a:xfrm>
          <a:prstGeom prst="rect">
            <a:avLst/>
          </a:prstGeom>
          <a:noFill/>
        </p:spPr>
        <p:txBody>
          <a:bodyPr wrap="square" lIns="0" tIns="0" rIns="0" bIns="0" anchor="t">
            <a:spAutoFit/>
          </a:bodyPr>
          <a:lstStyle/>
          <a:p>
            <a:pPr algn="ctr">
              <a:lnSpc>
                <a:spcPct val="105000"/>
              </a:lnSpc>
            </a:pPr>
            <a:r>
              <a:rPr sz="3400" b="1" i="0">
                <a:solidFill>
                  <a:srgbClr val="004F59"/>
                </a:solidFill>
                <a:latin typeface="Lucida Sans Unicode"/>
              </a:rPr>
              <a:t>m²</a:t>
            </a:r>
          </a:p>
        </p:txBody>
      </p:sp>
      <p:sp>
        <p:nvSpPr>
          <p:cNvPr id="5" name="TextBox 4"/>
          <p:cNvSpPr txBox="1"/>
          <p:nvPr/>
        </p:nvSpPr>
        <p:spPr>
          <a:xfrm>
            <a:off x="704088" y="3474720"/>
            <a:ext cx="2526030" cy="548640"/>
          </a:xfrm>
          <a:prstGeom prst="rect">
            <a:avLst/>
          </a:prstGeom>
          <a:noFill/>
        </p:spPr>
        <p:txBody>
          <a:bodyPr wrap="square" lIns="0" tIns="0" rIns="0" bIns="0" anchor="t">
            <a:spAutoFit/>
          </a:bodyPr>
          <a:lstStyle/>
          <a:p>
            <a:pPr algn="ctr">
              <a:lnSpc>
                <a:spcPct val="105000"/>
              </a:lnSpc>
            </a:pPr>
            <a:r>
              <a:rPr sz="1800" b="1" i="0">
                <a:solidFill>
                  <a:srgbClr val="004F59"/>
                </a:solidFill>
                <a:latin typeface="Lucida Sans Unicode"/>
              </a:rPr>
              <a:t>Floor area</a:t>
            </a:r>
          </a:p>
        </p:txBody>
      </p:sp>
      <p:sp>
        <p:nvSpPr>
          <p:cNvPr id="6" name="TextBox 5"/>
          <p:cNvSpPr txBox="1"/>
          <p:nvPr/>
        </p:nvSpPr>
        <p:spPr>
          <a:xfrm>
            <a:off x="795528" y="4480560"/>
            <a:ext cx="2343150" cy="1280160"/>
          </a:xfrm>
          <a:prstGeom prst="rect">
            <a:avLst/>
          </a:prstGeom>
          <a:noFill/>
        </p:spPr>
        <p:txBody>
          <a:bodyPr wrap="square" lIns="0" tIns="0" rIns="0" bIns="0" anchor="t">
            <a:spAutoFit/>
          </a:bodyPr>
          <a:lstStyle/>
          <a:p>
            <a:pPr algn="ctr">
              <a:lnSpc>
                <a:spcPct val="105000"/>
              </a:lnSpc>
            </a:pPr>
            <a:r>
              <a:rPr sz="1400" b="0" i="0">
                <a:solidFill>
                  <a:srgbClr val="404040"/>
                </a:solidFill>
                <a:latin typeface="Lucida Sans Unicode"/>
              </a:rPr>
              <a:t>Gross internal area, measured to the RICS Code, incl. resident communal space</a:t>
            </a:r>
          </a:p>
        </p:txBody>
      </p:sp>
      <p:sp>
        <p:nvSpPr>
          <p:cNvPr id="7" name="TextBox 6"/>
          <p:cNvSpPr txBox="1"/>
          <p:nvPr/>
        </p:nvSpPr>
        <p:spPr>
          <a:xfrm>
            <a:off x="3230118" y="2331720"/>
            <a:ext cx="640080" cy="1920240"/>
          </a:xfrm>
          <a:prstGeom prst="rect">
            <a:avLst/>
          </a:prstGeom>
          <a:noFill/>
        </p:spPr>
        <p:txBody>
          <a:bodyPr wrap="square" lIns="0" tIns="0" rIns="0" bIns="0" anchor="ctr">
            <a:spAutoFit/>
          </a:bodyPr>
          <a:lstStyle/>
          <a:p>
            <a:pPr algn="ctr">
              <a:lnSpc>
                <a:spcPct val="105000"/>
              </a:lnSpc>
            </a:pPr>
            <a:r>
              <a:rPr sz="3400" b="1" i="0">
                <a:solidFill>
                  <a:srgbClr val="808080"/>
                </a:solidFill>
                <a:latin typeface="Lucida Sans Unicode"/>
              </a:rPr>
              <a:t>×</a:t>
            </a:r>
          </a:p>
        </p:txBody>
      </p:sp>
      <p:sp>
        <p:nvSpPr>
          <p:cNvPr id="8" name="Rectangle 7"/>
          <p:cNvSpPr/>
          <p:nvPr/>
        </p:nvSpPr>
        <p:spPr>
          <a:xfrm>
            <a:off x="3870198" y="2331720"/>
            <a:ext cx="2526030" cy="1920240"/>
          </a:xfrm>
          <a:prstGeom prst="rect">
            <a:avLst/>
          </a:prstGeom>
          <a:solidFill>
            <a:srgbClr val="EEECE1"/>
          </a:solidFill>
          <a:ln>
            <a:noFill/>
          </a:ln>
        </p:spPr>
        <p:txBody>
          <a:bodyPr rtlCol="0" anchor="ctr"/>
          <a:lstStyle/>
          <a:p>
            <a:pPr algn="ctr"/>
            <a:endParaRPr/>
          </a:p>
        </p:txBody>
      </p:sp>
      <p:sp>
        <p:nvSpPr>
          <p:cNvPr id="9" name="TextBox 8"/>
          <p:cNvSpPr txBox="1"/>
          <p:nvPr/>
        </p:nvSpPr>
        <p:spPr>
          <a:xfrm>
            <a:off x="3870198" y="2606039"/>
            <a:ext cx="2526030" cy="731520"/>
          </a:xfrm>
          <a:prstGeom prst="rect">
            <a:avLst/>
          </a:prstGeom>
          <a:noFill/>
        </p:spPr>
        <p:txBody>
          <a:bodyPr wrap="square" lIns="0" tIns="0" rIns="0" bIns="0" anchor="t">
            <a:spAutoFit/>
          </a:bodyPr>
          <a:lstStyle/>
          <a:p>
            <a:pPr algn="ctr">
              <a:lnSpc>
                <a:spcPct val="105000"/>
              </a:lnSpc>
            </a:pPr>
            <a:r>
              <a:rPr sz="3400" b="1" i="0">
                <a:solidFill>
                  <a:srgbClr val="004F59"/>
                </a:solidFill>
                <a:latin typeface="Lucida Sans Unicode"/>
              </a:rPr>
              <a:t>£ / m²</a:t>
            </a:r>
          </a:p>
        </p:txBody>
      </p:sp>
      <p:sp>
        <p:nvSpPr>
          <p:cNvPr id="10" name="TextBox 9"/>
          <p:cNvSpPr txBox="1"/>
          <p:nvPr/>
        </p:nvSpPr>
        <p:spPr>
          <a:xfrm>
            <a:off x="3870198" y="3474720"/>
            <a:ext cx="2526030" cy="548640"/>
          </a:xfrm>
          <a:prstGeom prst="rect">
            <a:avLst/>
          </a:prstGeom>
          <a:noFill/>
        </p:spPr>
        <p:txBody>
          <a:bodyPr wrap="square" lIns="0" tIns="0" rIns="0" bIns="0" anchor="t">
            <a:spAutoFit/>
          </a:bodyPr>
          <a:lstStyle/>
          <a:p>
            <a:pPr algn="ctr">
              <a:lnSpc>
                <a:spcPct val="105000"/>
              </a:lnSpc>
            </a:pPr>
            <a:r>
              <a:rPr sz="1800" b="1" i="0">
                <a:solidFill>
                  <a:srgbClr val="004F59"/>
                </a:solidFill>
                <a:latin typeface="Lucida Sans Unicode"/>
              </a:rPr>
              <a:t>Local rate</a:t>
            </a:r>
          </a:p>
        </p:txBody>
      </p:sp>
      <p:sp>
        <p:nvSpPr>
          <p:cNvPr id="11" name="TextBox 10"/>
          <p:cNvSpPr txBox="1"/>
          <p:nvPr/>
        </p:nvSpPr>
        <p:spPr>
          <a:xfrm>
            <a:off x="3961637" y="4480560"/>
            <a:ext cx="2343150" cy="1280160"/>
          </a:xfrm>
          <a:prstGeom prst="rect">
            <a:avLst/>
          </a:prstGeom>
          <a:noFill/>
        </p:spPr>
        <p:txBody>
          <a:bodyPr wrap="square" lIns="0" tIns="0" rIns="0" bIns="0" anchor="t">
            <a:spAutoFit/>
          </a:bodyPr>
          <a:lstStyle/>
          <a:p>
            <a:pPr algn="ctr">
              <a:lnSpc>
                <a:spcPct val="105000"/>
              </a:lnSpc>
            </a:pPr>
            <a:r>
              <a:rPr sz="1400" b="0" i="0">
                <a:solidFill>
                  <a:srgbClr val="404040"/>
                </a:solidFill>
                <a:latin typeface="Lucida Sans Unicode"/>
              </a:rPr>
              <a:t>Set for each local authority area</a:t>
            </a:r>
          </a:p>
        </p:txBody>
      </p:sp>
      <p:sp>
        <p:nvSpPr>
          <p:cNvPr id="12" name="TextBox 11"/>
          <p:cNvSpPr txBox="1"/>
          <p:nvPr/>
        </p:nvSpPr>
        <p:spPr>
          <a:xfrm>
            <a:off x="6396228" y="2331720"/>
            <a:ext cx="640080" cy="1920240"/>
          </a:xfrm>
          <a:prstGeom prst="rect">
            <a:avLst/>
          </a:prstGeom>
          <a:noFill/>
        </p:spPr>
        <p:txBody>
          <a:bodyPr wrap="square" lIns="0" tIns="0" rIns="0" bIns="0" anchor="ctr">
            <a:spAutoFit/>
          </a:bodyPr>
          <a:lstStyle/>
          <a:p>
            <a:pPr algn="ctr">
              <a:lnSpc>
                <a:spcPct val="105000"/>
              </a:lnSpc>
            </a:pPr>
            <a:r>
              <a:rPr sz="3400" b="1" i="0">
                <a:solidFill>
                  <a:srgbClr val="808080"/>
                </a:solidFill>
                <a:latin typeface="Lucida Sans Unicode"/>
              </a:rPr>
              <a:t>×</a:t>
            </a:r>
          </a:p>
        </p:txBody>
      </p:sp>
      <p:sp>
        <p:nvSpPr>
          <p:cNvPr id="13" name="Rectangle 12"/>
          <p:cNvSpPr/>
          <p:nvPr/>
        </p:nvSpPr>
        <p:spPr>
          <a:xfrm>
            <a:off x="7036308" y="2331720"/>
            <a:ext cx="2526030" cy="1920240"/>
          </a:xfrm>
          <a:prstGeom prst="rect">
            <a:avLst/>
          </a:prstGeom>
          <a:solidFill>
            <a:srgbClr val="EEECE1"/>
          </a:solidFill>
          <a:ln>
            <a:noFill/>
          </a:ln>
        </p:spPr>
        <p:txBody>
          <a:bodyPr rtlCol="0" anchor="ctr"/>
          <a:lstStyle/>
          <a:p>
            <a:pPr algn="ctr"/>
            <a:endParaRPr/>
          </a:p>
        </p:txBody>
      </p:sp>
      <p:sp>
        <p:nvSpPr>
          <p:cNvPr id="14" name="TextBox 13"/>
          <p:cNvSpPr txBox="1"/>
          <p:nvPr/>
        </p:nvSpPr>
        <p:spPr>
          <a:xfrm>
            <a:off x="7036308" y="2606039"/>
            <a:ext cx="2526030" cy="731520"/>
          </a:xfrm>
          <a:prstGeom prst="rect">
            <a:avLst/>
          </a:prstGeom>
          <a:noFill/>
        </p:spPr>
        <p:txBody>
          <a:bodyPr wrap="square" lIns="0" tIns="0" rIns="0" bIns="0" anchor="t">
            <a:spAutoFit/>
          </a:bodyPr>
          <a:lstStyle/>
          <a:p>
            <a:pPr algn="ctr">
              <a:lnSpc>
                <a:spcPct val="105000"/>
              </a:lnSpc>
            </a:pPr>
            <a:r>
              <a:rPr sz="3400" b="1" i="0">
                <a:solidFill>
                  <a:srgbClr val="004F59"/>
                </a:solidFill>
                <a:latin typeface="Lucida Sans Unicode"/>
              </a:rPr>
              <a:t>× 50%</a:t>
            </a:r>
          </a:p>
        </p:txBody>
      </p:sp>
      <p:sp>
        <p:nvSpPr>
          <p:cNvPr id="15" name="TextBox 14"/>
          <p:cNvSpPr txBox="1"/>
          <p:nvPr/>
        </p:nvSpPr>
        <p:spPr>
          <a:xfrm>
            <a:off x="7036308" y="3474720"/>
            <a:ext cx="2526030" cy="548640"/>
          </a:xfrm>
          <a:prstGeom prst="rect">
            <a:avLst/>
          </a:prstGeom>
          <a:noFill/>
        </p:spPr>
        <p:txBody>
          <a:bodyPr wrap="square" lIns="0" tIns="0" rIns="0" bIns="0" anchor="t">
            <a:spAutoFit/>
          </a:bodyPr>
          <a:lstStyle/>
          <a:p>
            <a:pPr algn="ctr">
              <a:lnSpc>
                <a:spcPct val="105000"/>
              </a:lnSpc>
            </a:pPr>
            <a:r>
              <a:rPr sz="1800" b="1" i="0">
                <a:solidFill>
                  <a:srgbClr val="004F59"/>
                </a:solidFill>
                <a:latin typeface="Lucida Sans Unicode"/>
              </a:rPr>
              <a:t>Brownfield?</a:t>
            </a:r>
          </a:p>
        </p:txBody>
      </p:sp>
      <p:sp>
        <p:nvSpPr>
          <p:cNvPr id="16" name="TextBox 15"/>
          <p:cNvSpPr txBox="1"/>
          <p:nvPr/>
        </p:nvSpPr>
        <p:spPr>
          <a:xfrm>
            <a:off x="7127748" y="4480560"/>
            <a:ext cx="2343150" cy="1280160"/>
          </a:xfrm>
          <a:prstGeom prst="rect">
            <a:avLst/>
          </a:prstGeom>
          <a:noFill/>
        </p:spPr>
        <p:txBody>
          <a:bodyPr wrap="square" lIns="0" tIns="0" rIns="0" bIns="0" anchor="t">
            <a:spAutoFit/>
          </a:bodyPr>
          <a:lstStyle/>
          <a:p>
            <a:pPr algn="ctr">
              <a:lnSpc>
                <a:spcPct val="105000"/>
              </a:lnSpc>
            </a:pPr>
            <a:r>
              <a:rPr sz="1400" b="0" i="0">
                <a:solidFill>
                  <a:srgbClr val="404040"/>
                </a:solidFill>
                <a:latin typeface="Lucida Sans Unicode"/>
              </a:rPr>
              <a:t>Half rate on previously developed land</a:t>
            </a:r>
          </a:p>
        </p:txBody>
      </p:sp>
      <p:sp>
        <p:nvSpPr>
          <p:cNvPr id="17" name="TextBox 16"/>
          <p:cNvSpPr txBox="1"/>
          <p:nvPr/>
        </p:nvSpPr>
        <p:spPr>
          <a:xfrm>
            <a:off x="9562338" y="2331720"/>
            <a:ext cx="640080" cy="1920240"/>
          </a:xfrm>
          <a:prstGeom prst="rect">
            <a:avLst/>
          </a:prstGeom>
          <a:noFill/>
        </p:spPr>
        <p:txBody>
          <a:bodyPr wrap="square" lIns="0" tIns="0" rIns="0" bIns="0" anchor="ctr">
            <a:spAutoFit/>
          </a:bodyPr>
          <a:lstStyle/>
          <a:p>
            <a:pPr algn="ctr">
              <a:lnSpc>
                <a:spcPct val="105000"/>
              </a:lnSpc>
            </a:pPr>
            <a:r>
              <a:rPr sz="3400" b="1" i="0">
                <a:solidFill>
                  <a:srgbClr val="808080"/>
                </a:solidFill>
                <a:latin typeface="Lucida Sans Unicode"/>
              </a:rPr>
              <a:t>=</a:t>
            </a:r>
          </a:p>
        </p:txBody>
      </p:sp>
      <p:sp>
        <p:nvSpPr>
          <p:cNvPr id="18" name="Rectangle 17"/>
          <p:cNvSpPr/>
          <p:nvPr/>
        </p:nvSpPr>
        <p:spPr>
          <a:xfrm>
            <a:off x="10202417" y="2331720"/>
            <a:ext cx="2526030" cy="1920240"/>
          </a:xfrm>
          <a:prstGeom prst="rect">
            <a:avLst/>
          </a:prstGeom>
          <a:solidFill>
            <a:srgbClr val="004F59"/>
          </a:solidFill>
          <a:ln>
            <a:noFill/>
          </a:ln>
        </p:spPr>
        <p:txBody>
          <a:bodyPr rtlCol="0" anchor="ctr"/>
          <a:lstStyle/>
          <a:p>
            <a:pPr algn="ctr"/>
            <a:endParaRPr/>
          </a:p>
        </p:txBody>
      </p:sp>
      <p:sp>
        <p:nvSpPr>
          <p:cNvPr id="19" name="TextBox 18"/>
          <p:cNvSpPr txBox="1"/>
          <p:nvPr/>
        </p:nvSpPr>
        <p:spPr>
          <a:xfrm>
            <a:off x="10202417" y="2606039"/>
            <a:ext cx="2526030" cy="731520"/>
          </a:xfrm>
          <a:prstGeom prst="rect">
            <a:avLst/>
          </a:prstGeom>
          <a:noFill/>
        </p:spPr>
        <p:txBody>
          <a:bodyPr wrap="square" lIns="0" tIns="0" rIns="0" bIns="0" anchor="t">
            <a:spAutoFit/>
          </a:bodyPr>
          <a:lstStyle/>
          <a:p>
            <a:pPr algn="ctr">
              <a:lnSpc>
                <a:spcPct val="105000"/>
              </a:lnSpc>
            </a:pPr>
            <a:r>
              <a:rPr sz="3400" b="1" i="0">
                <a:solidFill>
                  <a:srgbClr val="EA7600"/>
                </a:solidFill>
                <a:latin typeface="Lucida Sans Unicode"/>
              </a:rPr>
              <a:t>£</a:t>
            </a:r>
          </a:p>
        </p:txBody>
      </p:sp>
      <p:sp>
        <p:nvSpPr>
          <p:cNvPr id="20" name="TextBox 19"/>
          <p:cNvSpPr txBox="1"/>
          <p:nvPr/>
        </p:nvSpPr>
        <p:spPr>
          <a:xfrm>
            <a:off x="10202417" y="3474720"/>
            <a:ext cx="2526030" cy="548640"/>
          </a:xfrm>
          <a:prstGeom prst="rect">
            <a:avLst/>
          </a:prstGeom>
          <a:noFill/>
        </p:spPr>
        <p:txBody>
          <a:bodyPr wrap="square" lIns="0" tIns="0" rIns="0" bIns="0" anchor="t">
            <a:spAutoFit/>
          </a:bodyPr>
          <a:lstStyle/>
          <a:p>
            <a:pPr algn="ctr">
              <a:lnSpc>
                <a:spcPct val="105000"/>
              </a:lnSpc>
            </a:pPr>
            <a:r>
              <a:rPr sz="1800" b="1" i="0">
                <a:solidFill>
                  <a:srgbClr val="FFFFFF"/>
                </a:solidFill>
                <a:latin typeface="Lucida Sans Unicode"/>
              </a:rPr>
              <a:t>The levy</a:t>
            </a:r>
          </a:p>
        </p:txBody>
      </p:sp>
      <p:sp>
        <p:nvSpPr>
          <p:cNvPr id="21" name="TextBox 20"/>
          <p:cNvSpPr txBox="1"/>
          <p:nvPr/>
        </p:nvSpPr>
        <p:spPr>
          <a:xfrm>
            <a:off x="10293857" y="4480560"/>
            <a:ext cx="2343150" cy="1280160"/>
          </a:xfrm>
          <a:prstGeom prst="rect">
            <a:avLst/>
          </a:prstGeom>
          <a:noFill/>
        </p:spPr>
        <p:txBody>
          <a:bodyPr wrap="square" lIns="0" tIns="0" rIns="0" bIns="0" anchor="t">
            <a:spAutoFit/>
          </a:bodyPr>
          <a:lstStyle/>
          <a:p>
            <a:pPr algn="ctr">
              <a:lnSpc>
                <a:spcPct val="105000"/>
              </a:lnSpc>
            </a:pPr>
            <a:r>
              <a:rPr sz="1400" b="0" i="0">
                <a:solidFill>
                  <a:srgbClr val="404040"/>
                </a:solidFill>
                <a:latin typeface="Lucida Sans Unicode"/>
              </a:rPr>
              <a:t>Paid by the client before completion</a:t>
            </a:r>
          </a:p>
        </p:txBody>
      </p:sp>
      <p:sp>
        <p:nvSpPr>
          <p:cNvPr id="22" name="TextBox 21"/>
          <p:cNvSpPr txBox="1"/>
          <p:nvPr/>
        </p:nvSpPr>
        <p:spPr>
          <a:xfrm>
            <a:off x="704088" y="5806440"/>
            <a:ext cx="12024360" cy="640080"/>
          </a:xfrm>
          <a:prstGeom prst="rect">
            <a:avLst/>
          </a:prstGeom>
          <a:noFill/>
        </p:spPr>
        <p:txBody>
          <a:bodyPr wrap="square" lIns="0" tIns="0" rIns="0" bIns="0" anchor="t">
            <a:spAutoFit/>
          </a:bodyPr>
          <a:lstStyle/>
          <a:p>
            <a:pPr algn="l">
              <a:lnSpc>
                <a:spcPct val="105000"/>
              </a:lnSpc>
            </a:pPr>
            <a:r>
              <a:rPr sz="1600" b="1" i="0">
                <a:solidFill>
                  <a:srgbClr val="004F59"/>
                </a:solidFill>
                <a:latin typeface="Lucida Sans Unicode"/>
              </a:rPr>
              <a:t>Mixed-use buildings: </a:t>
            </a:r>
            <a:r>
              <a:rPr sz="1600" b="0" i="0">
                <a:solidFill>
                  <a:srgbClr val="404040"/>
                </a:solidFill>
                <a:latin typeface="Lucida Sans Unicode"/>
              </a:rPr>
              <a:t>only the residential part is charged.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4088" y="1325880"/>
            <a:ext cx="11704320" cy="548640"/>
          </a:xfrm>
        </p:spPr>
        <p:txBody>
          <a:bodyPr/>
          <a:lstStyle/>
          <a:p>
            <a:r>
              <a:rPr sz="3000" b="1">
                <a:solidFill>
                  <a:srgbClr val="004F59"/>
                </a:solidFill>
                <a:latin typeface="Lucida Sans Unicode"/>
              </a:rPr>
              <a:t>What it costs in the North West</a:t>
            </a:r>
          </a:p>
        </p:txBody>
      </p:sp>
      <p:graphicFrame>
        <p:nvGraphicFramePr>
          <p:cNvPr id="3" name="Chart 2"/>
          <p:cNvGraphicFramePr>
            <a:graphicFrameLocks noGrp="1"/>
          </p:cNvGraphicFramePr>
          <p:nvPr/>
        </p:nvGraphicFramePr>
        <p:xfrm>
          <a:off x="704088" y="2103120"/>
          <a:ext cx="7955279" cy="4526280"/>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Box 3"/>
          <p:cNvSpPr txBox="1"/>
          <p:nvPr/>
        </p:nvSpPr>
        <p:spPr>
          <a:xfrm>
            <a:off x="9208008" y="2286000"/>
            <a:ext cx="3520439" cy="1280160"/>
          </a:xfrm>
          <a:prstGeom prst="rect">
            <a:avLst/>
          </a:prstGeom>
          <a:noFill/>
        </p:spPr>
        <p:txBody>
          <a:bodyPr wrap="square" lIns="0" tIns="0" rIns="0" bIns="0" anchor="t">
            <a:spAutoFit/>
          </a:bodyPr>
          <a:lstStyle/>
          <a:p>
            <a:pPr algn="l">
              <a:lnSpc>
                <a:spcPct val="105000"/>
              </a:lnSpc>
            </a:pPr>
            <a:r>
              <a:rPr sz="3000" b="1" i="0">
                <a:solidFill>
                  <a:srgbClr val="EA7600"/>
                </a:solidFill>
                <a:latin typeface="Lucida Sans Unicode"/>
              </a:rPr>
              <a:t>£100.35</a:t>
            </a:r>
          </a:p>
          <a:p>
            <a:pPr algn="l">
              <a:lnSpc>
                <a:spcPct val="105000"/>
              </a:lnSpc>
              <a:spcBef>
                <a:spcPts val="200"/>
              </a:spcBef>
            </a:pPr>
            <a:r>
              <a:rPr sz="1500" b="1" i="0">
                <a:solidFill>
                  <a:srgbClr val="004F59"/>
                </a:solidFill>
                <a:latin typeface="Lucida Sans Unicode"/>
              </a:rPr>
              <a:t>Highest in England</a:t>
            </a:r>
          </a:p>
          <a:p>
            <a:pPr algn="l">
              <a:lnSpc>
                <a:spcPct val="105000"/>
              </a:lnSpc>
            </a:pPr>
            <a:r>
              <a:rPr sz="1400" b="0" i="0">
                <a:solidFill>
                  <a:srgbClr val="404040"/>
                </a:solidFill>
                <a:latin typeface="Lucida Sans Unicode"/>
              </a:rPr>
              <a:t>Kensington &amp; Chelsea</a:t>
            </a:r>
          </a:p>
        </p:txBody>
      </p:sp>
      <p:sp>
        <p:nvSpPr>
          <p:cNvPr id="5" name="TextBox 4"/>
          <p:cNvSpPr txBox="1"/>
          <p:nvPr/>
        </p:nvSpPr>
        <p:spPr>
          <a:xfrm>
            <a:off x="9208008" y="3703320"/>
            <a:ext cx="3520439" cy="1280160"/>
          </a:xfrm>
          <a:prstGeom prst="rect">
            <a:avLst/>
          </a:prstGeom>
          <a:noFill/>
        </p:spPr>
        <p:txBody>
          <a:bodyPr wrap="square" lIns="0" tIns="0" rIns="0" bIns="0" anchor="t">
            <a:spAutoFit/>
          </a:bodyPr>
          <a:lstStyle/>
          <a:p>
            <a:pPr algn="l">
              <a:lnSpc>
                <a:spcPct val="105000"/>
              </a:lnSpc>
            </a:pPr>
            <a:r>
              <a:rPr sz="3000" b="1" i="0">
                <a:solidFill>
                  <a:srgbClr val="EA7600"/>
                </a:solidFill>
                <a:latin typeface="Lucida Sans Unicode"/>
              </a:rPr>
              <a:t>£12.70</a:t>
            </a:r>
          </a:p>
          <a:p>
            <a:pPr algn="l">
              <a:lnSpc>
                <a:spcPct val="105000"/>
              </a:lnSpc>
              <a:spcBef>
                <a:spcPts val="200"/>
              </a:spcBef>
            </a:pPr>
            <a:r>
              <a:rPr sz="1500" b="1" i="0">
                <a:solidFill>
                  <a:srgbClr val="004F59"/>
                </a:solidFill>
                <a:latin typeface="Lucida Sans Unicode"/>
              </a:rPr>
              <a:t>Lowest in England</a:t>
            </a:r>
          </a:p>
          <a:p>
            <a:pPr algn="l">
              <a:lnSpc>
                <a:spcPct val="105000"/>
              </a:lnSpc>
            </a:pPr>
            <a:r>
              <a:rPr sz="1400" b="0" i="0">
                <a:solidFill>
                  <a:srgbClr val="404040"/>
                </a:solidFill>
                <a:latin typeface="Lucida Sans Unicode"/>
              </a:rPr>
              <a:t>County Durham</a:t>
            </a:r>
          </a:p>
        </p:txBody>
      </p:sp>
      <p:sp>
        <p:nvSpPr>
          <p:cNvPr id="6" name="TextBox 5"/>
          <p:cNvSpPr txBox="1"/>
          <p:nvPr/>
        </p:nvSpPr>
        <p:spPr>
          <a:xfrm>
            <a:off x="9208008" y="5120640"/>
            <a:ext cx="3520439" cy="1280160"/>
          </a:xfrm>
          <a:prstGeom prst="rect">
            <a:avLst/>
          </a:prstGeom>
          <a:noFill/>
        </p:spPr>
        <p:txBody>
          <a:bodyPr wrap="square" lIns="0" tIns="0" rIns="0" bIns="0" anchor="t">
            <a:spAutoFit/>
          </a:bodyPr>
          <a:lstStyle/>
          <a:p>
            <a:pPr algn="l">
              <a:lnSpc>
                <a:spcPct val="105000"/>
              </a:lnSpc>
            </a:pPr>
            <a:r>
              <a:rPr sz="3000" b="1" i="0">
                <a:solidFill>
                  <a:srgbClr val="EA7600"/>
                </a:solidFill>
                <a:latin typeface="Lucida Sans Unicode"/>
              </a:rPr>
              <a:t>Half</a:t>
            </a:r>
          </a:p>
          <a:p>
            <a:pPr algn="l">
              <a:lnSpc>
                <a:spcPct val="105000"/>
              </a:lnSpc>
              <a:spcBef>
                <a:spcPts val="200"/>
              </a:spcBef>
            </a:pPr>
            <a:r>
              <a:rPr sz="1500" b="1" i="0">
                <a:solidFill>
                  <a:srgbClr val="004F59"/>
                </a:solidFill>
                <a:latin typeface="Lucida Sans Unicode"/>
              </a:rPr>
              <a:t>these rates on</a:t>
            </a:r>
          </a:p>
          <a:p>
            <a:pPr algn="l">
              <a:lnSpc>
                <a:spcPct val="105000"/>
              </a:lnSpc>
            </a:pPr>
            <a:r>
              <a:rPr sz="1400" b="0" i="0">
                <a:solidFill>
                  <a:srgbClr val="404040"/>
                </a:solidFill>
                <a:latin typeface="Lucida Sans Unicode"/>
              </a:rPr>
              <a:t>previously developed land</a:t>
            </a:r>
          </a:p>
        </p:txBody>
      </p:sp>
      <p:sp>
        <p:nvSpPr>
          <p:cNvPr id="7" name="TextBox 6"/>
          <p:cNvSpPr txBox="1"/>
          <p:nvPr/>
        </p:nvSpPr>
        <p:spPr>
          <a:xfrm>
            <a:off x="704088" y="6675120"/>
            <a:ext cx="8229600" cy="228600"/>
          </a:xfrm>
          <a:prstGeom prst="rect">
            <a:avLst/>
          </a:prstGeom>
          <a:noFill/>
        </p:spPr>
        <p:txBody>
          <a:bodyPr wrap="square" lIns="0" tIns="0" rIns="0" bIns="0" anchor="t">
            <a:spAutoFit/>
          </a:bodyPr>
          <a:lstStyle/>
          <a:p>
            <a:pPr algn="l">
              <a:lnSpc>
                <a:spcPct val="105000"/>
              </a:lnSpc>
            </a:pPr>
            <a:r>
              <a:rPr sz="1000" b="0" i="0">
                <a:solidFill>
                  <a:srgbClr val="808080"/>
                </a:solidFill>
                <a:latin typeface="Lucida Sans Unicode"/>
              </a:rPr>
              <a:t>Standard (non-previously developed land) rates per m². Source: Building Safety Levy (England) Regulations 2025, Schedule 3.</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4088" y="1325880"/>
            <a:ext cx="11704320" cy="548640"/>
          </a:xfrm>
        </p:spPr>
        <p:txBody>
          <a:bodyPr/>
          <a:lstStyle/>
          <a:p>
            <a:r>
              <a:rPr sz="3000" b="1">
                <a:solidFill>
                  <a:srgbClr val="004F59"/>
                </a:solidFill>
                <a:latin typeface="Lucida Sans Unicode"/>
              </a:rPr>
              <a:t>Halving the bill: previously developed land</a:t>
            </a:r>
          </a:p>
        </p:txBody>
      </p:sp>
      <p:sp>
        <p:nvSpPr>
          <p:cNvPr id="3" name="TextBox 2"/>
          <p:cNvSpPr txBox="1"/>
          <p:nvPr/>
        </p:nvSpPr>
        <p:spPr>
          <a:xfrm>
            <a:off x="704088" y="2331720"/>
            <a:ext cx="4754880" cy="411480"/>
          </a:xfrm>
          <a:prstGeom prst="rect">
            <a:avLst/>
          </a:prstGeom>
          <a:noFill/>
        </p:spPr>
        <p:txBody>
          <a:bodyPr wrap="square" lIns="0" tIns="0" rIns="0" bIns="0" anchor="t">
            <a:spAutoFit/>
          </a:bodyPr>
          <a:lstStyle/>
          <a:p>
            <a:pPr algn="l">
              <a:lnSpc>
                <a:spcPct val="105000"/>
              </a:lnSpc>
            </a:pPr>
            <a:r>
              <a:rPr sz="1800" b="1" i="0">
                <a:solidFill>
                  <a:srgbClr val="004F59"/>
                </a:solidFill>
                <a:latin typeface="Lucida Sans Unicode"/>
              </a:rPr>
              <a:t>Two ways to qualify</a:t>
            </a:r>
          </a:p>
        </p:txBody>
      </p:sp>
      <p:sp>
        <p:nvSpPr>
          <p:cNvPr id="4" name="TextBox 3"/>
          <p:cNvSpPr txBox="1"/>
          <p:nvPr/>
        </p:nvSpPr>
        <p:spPr>
          <a:xfrm>
            <a:off x="704088" y="2834639"/>
            <a:ext cx="731520" cy="914400"/>
          </a:xfrm>
          <a:prstGeom prst="rect">
            <a:avLst/>
          </a:prstGeom>
          <a:noFill/>
        </p:spPr>
        <p:txBody>
          <a:bodyPr wrap="square" lIns="0" tIns="0" rIns="0" bIns="0" anchor="ctr">
            <a:spAutoFit/>
          </a:bodyPr>
          <a:lstStyle/>
          <a:p>
            <a:pPr algn="l">
              <a:lnSpc>
                <a:spcPct val="105000"/>
              </a:lnSpc>
            </a:pPr>
            <a:r>
              <a:rPr sz="2800" b="1" i="0">
                <a:solidFill>
                  <a:srgbClr val="EA7600"/>
                </a:solidFill>
                <a:latin typeface="Lucida Sans Unicode"/>
              </a:rPr>
              <a:t>1</a:t>
            </a:r>
          </a:p>
        </p:txBody>
      </p:sp>
      <p:sp>
        <p:nvSpPr>
          <p:cNvPr id="5" name="TextBox 4"/>
          <p:cNvSpPr txBox="1"/>
          <p:nvPr/>
        </p:nvSpPr>
        <p:spPr>
          <a:xfrm>
            <a:off x="1481328" y="2834639"/>
            <a:ext cx="3977640" cy="914400"/>
          </a:xfrm>
          <a:prstGeom prst="rect">
            <a:avLst/>
          </a:prstGeom>
          <a:noFill/>
        </p:spPr>
        <p:txBody>
          <a:bodyPr wrap="square" lIns="0" tIns="0" rIns="0" bIns="0" anchor="ctr">
            <a:spAutoFit/>
          </a:bodyPr>
          <a:lstStyle/>
          <a:p>
            <a:pPr algn="l">
              <a:lnSpc>
                <a:spcPct val="105000"/>
              </a:lnSpc>
            </a:pPr>
            <a:r>
              <a:rPr sz="1800" b="1" i="0">
                <a:solidFill>
                  <a:srgbClr val="004F59"/>
                </a:solidFill>
                <a:latin typeface="Lucida Sans Unicode"/>
              </a:rPr>
              <a:t>75% previously developed</a:t>
            </a:r>
          </a:p>
          <a:p>
            <a:pPr algn="l">
              <a:lnSpc>
                <a:spcPct val="105000"/>
              </a:lnSpc>
              <a:spcBef>
                <a:spcPts val="300"/>
              </a:spcBef>
            </a:pPr>
            <a:r>
              <a:rPr sz="1400" b="0" i="0">
                <a:solidFill>
                  <a:srgbClr val="404040"/>
                </a:solidFill>
                <a:latin typeface="Lucida Sans Unicode"/>
              </a:rPr>
              <a:t>At least 75% of the land inside the planning red line</a:t>
            </a:r>
          </a:p>
        </p:txBody>
      </p:sp>
      <p:sp>
        <p:nvSpPr>
          <p:cNvPr id="6" name="TextBox 5"/>
          <p:cNvSpPr txBox="1"/>
          <p:nvPr/>
        </p:nvSpPr>
        <p:spPr>
          <a:xfrm>
            <a:off x="704088" y="3886200"/>
            <a:ext cx="731520" cy="914400"/>
          </a:xfrm>
          <a:prstGeom prst="rect">
            <a:avLst/>
          </a:prstGeom>
          <a:noFill/>
        </p:spPr>
        <p:txBody>
          <a:bodyPr wrap="square" lIns="0" tIns="0" rIns="0" bIns="0" anchor="ctr">
            <a:spAutoFit/>
          </a:bodyPr>
          <a:lstStyle/>
          <a:p>
            <a:pPr algn="l">
              <a:lnSpc>
                <a:spcPct val="105000"/>
              </a:lnSpc>
            </a:pPr>
            <a:r>
              <a:rPr sz="2800" b="1" i="0">
                <a:solidFill>
                  <a:srgbClr val="EA7600"/>
                </a:solidFill>
                <a:latin typeface="Lucida Sans Unicode"/>
              </a:rPr>
              <a:t>2</a:t>
            </a:r>
          </a:p>
        </p:txBody>
      </p:sp>
      <p:sp>
        <p:nvSpPr>
          <p:cNvPr id="7" name="TextBox 6"/>
          <p:cNvSpPr txBox="1"/>
          <p:nvPr/>
        </p:nvSpPr>
        <p:spPr>
          <a:xfrm>
            <a:off x="1481328" y="3886200"/>
            <a:ext cx="3977640" cy="914400"/>
          </a:xfrm>
          <a:prstGeom prst="rect">
            <a:avLst/>
          </a:prstGeom>
          <a:noFill/>
        </p:spPr>
        <p:txBody>
          <a:bodyPr wrap="square" lIns="0" tIns="0" rIns="0" bIns="0" anchor="ctr">
            <a:spAutoFit/>
          </a:bodyPr>
          <a:lstStyle/>
          <a:p>
            <a:pPr algn="l">
              <a:lnSpc>
                <a:spcPct val="105000"/>
              </a:lnSpc>
            </a:pPr>
            <a:r>
              <a:rPr sz="1800" b="1" i="0">
                <a:solidFill>
                  <a:srgbClr val="004F59"/>
                </a:solidFill>
                <a:latin typeface="Lucida Sans Unicode"/>
              </a:rPr>
              <a:t>Permitted development</a:t>
            </a:r>
          </a:p>
          <a:p>
            <a:pPr algn="l">
              <a:lnSpc>
                <a:spcPct val="105000"/>
              </a:lnSpc>
              <a:spcBef>
                <a:spcPts val="300"/>
              </a:spcBef>
            </a:pPr>
            <a:r>
              <a:rPr sz="1400" b="0" i="0">
                <a:solidFill>
                  <a:srgbClr val="404040"/>
                </a:solidFill>
                <a:latin typeface="Lucida Sans Unicode"/>
              </a:rPr>
              <a:t>Schemes consented through permitted development rights</a:t>
            </a:r>
          </a:p>
        </p:txBody>
      </p:sp>
      <p:sp>
        <p:nvSpPr>
          <p:cNvPr id="8" name="TextBox 7"/>
          <p:cNvSpPr txBox="1"/>
          <p:nvPr/>
        </p:nvSpPr>
        <p:spPr>
          <a:xfrm>
            <a:off x="6126480" y="2331720"/>
            <a:ext cx="6601968" cy="411480"/>
          </a:xfrm>
          <a:prstGeom prst="rect">
            <a:avLst/>
          </a:prstGeom>
          <a:noFill/>
        </p:spPr>
        <p:txBody>
          <a:bodyPr wrap="square" lIns="0" tIns="0" rIns="0" bIns="0" anchor="t">
            <a:spAutoFit/>
          </a:bodyPr>
          <a:lstStyle/>
          <a:p>
            <a:pPr algn="l">
              <a:lnSpc>
                <a:spcPct val="105000"/>
              </a:lnSpc>
            </a:pPr>
            <a:r>
              <a:rPr sz="1800" b="1" i="0">
                <a:solidFill>
                  <a:srgbClr val="004F59"/>
                </a:solidFill>
                <a:latin typeface="Lucida Sans Unicode"/>
              </a:rPr>
              <a:t>Same hall, two red lines</a:t>
            </a:r>
          </a:p>
        </p:txBody>
      </p:sp>
      <p:sp>
        <p:nvSpPr>
          <p:cNvPr id="9" name="TextBox 8"/>
          <p:cNvSpPr txBox="1"/>
          <p:nvPr/>
        </p:nvSpPr>
        <p:spPr>
          <a:xfrm>
            <a:off x="6126480" y="2926079"/>
            <a:ext cx="2103120" cy="548640"/>
          </a:xfrm>
          <a:prstGeom prst="rect">
            <a:avLst/>
          </a:prstGeom>
          <a:noFill/>
        </p:spPr>
        <p:txBody>
          <a:bodyPr wrap="square" lIns="0" tIns="0" rIns="0" bIns="0" anchor="ctr">
            <a:spAutoFit/>
          </a:bodyPr>
          <a:lstStyle/>
          <a:p>
            <a:pPr algn="l">
              <a:lnSpc>
                <a:spcPct val="105000"/>
              </a:lnSpc>
            </a:pPr>
            <a:r>
              <a:rPr sz="1500" b="1" i="0">
                <a:solidFill>
                  <a:srgbClr val="004F59"/>
                </a:solidFill>
                <a:latin typeface="Lucida Sans Unicode"/>
              </a:rPr>
              <a:t>Tight red line</a:t>
            </a:r>
          </a:p>
        </p:txBody>
      </p:sp>
      <p:sp>
        <p:nvSpPr>
          <p:cNvPr id="10" name="Rectangle 9"/>
          <p:cNvSpPr/>
          <p:nvPr/>
        </p:nvSpPr>
        <p:spPr>
          <a:xfrm>
            <a:off x="8321040" y="3017520"/>
            <a:ext cx="2395728" cy="365760"/>
          </a:xfrm>
          <a:prstGeom prst="rect">
            <a:avLst/>
          </a:prstGeom>
          <a:solidFill>
            <a:srgbClr val="A9C98C"/>
          </a:solidFill>
          <a:ln>
            <a:noFill/>
          </a:ln>
        </p:spPr>
        <p:txBody>
          <a:bodyPr rtlCol="0" anchor="ctr"/>
          <a:lstStyle/>
          <a:p>
            <a:pPr algn="ctr"/>
            <a:endParaRPr/>
          </a:p>
        </p:txBody>
      </p:sp>
      <p:sp>
        <p:nvSpPr>
          <p:cNvPr id="11" name="Rectangle 10"/>
          <p:cNvSpPr/>
          <p:nvPr/>
        </p:nvSpPr>
        <p:spPr>
          <a:xfrm>
            <a:off x="8321040" y="3017520"/>
            <a:ext cx="1916582" cy="365760"/>
          </a:xfrm>
          <a:prstGeom prst="rect">
            <a:avLst/>
          </a:prstGeom>
          <a:solidFill>
            <a:srgbClr val="004F59"/>
          </a:solidFill>
          <a:ln>
            <a:noFill/>
          </a:ln>
        </p:spPr>
        <p:txBody>
          <a:bodyPr rtlCol="0" anchor="ctr"/>
          <a:lstStyle/>
          <a:p>
            <a:pPr algn="ctr"/>
            <a:endParaRPr/>
          </a:p>
        </p:txBody>
      </p:sp>
      <p:sp>
        <p:nvSpPr>
          <p:cNvPr id="12" name="TextBox 11"/>
          <p:cNvSpPr txBox="1"/>
          <p:nvPr/>
        </p:nvSpPr>
        <p:spPr>
          <a:xfrm>
            <a:off x="10899647" y="2926079"/>
            <a:ext cx="1828800" cy="548640"/>
          </a:xfrm>
          <a:prstGeom prst="rect">
            <a:avLst/>
          </a:prstGeom>
          <a:noFill/>
        </p:spPr>
        <p:txBody>
          <a:bodyPr wrap="square" lIns="0" tIns="0" rIns="0" bIns="0" anchor="ctr">
            <a:spAutoFit/>
          </a:bodyPr>
          <a:lstStyle/>
          <a:p>
            <a:pPr algn="l">
              <a:lnSpc>
                <a:spcPct val="105000"/>
              </a:lnSpc>
            </a:pPr>
            <a:r>
              <a:rPr sz="1500" b="1" i="0">
                <a:solidFill>
                  <a:srgbClr val="168F8F"/>
                </a:solidFill>
                <a:latin typeface="Lucida Sans Unicode"/>
              </a:rPr>
              <a:t>80%: Half rate</a:t>
            </a:r>
          </a:p>
        </p:txBody>
      </p:sp>
      <p:sp>
        <p:nvSpPr>
          <p:cNvPr id="13" name="TextBox 12"/>
          <p:cNvSpPr txBox="1"/>
          <p:nvPr/>
        </p:nvSpPr>
        <p:spPr>
          <a:xfrm>
            <a:off x="6126480" y="3703320"/>
            <a:ext cx="2103120" cy="548640"/>
          </a:xfrm>
          <a:prstGeom prst="rect">
            <a:avLst/>
          </a:prstGeom>
          <a:noFill/>
        </p:spPr>
        <p:txBody>
          <a:bodyPr wrap="square" lIns="0" tIns="0" rIns="0" bIns="0" anchor="ctr">
            <a:spAutoFit/>
          </a:bodyPr>
          <a:lstStyle/>
          <a:p>
            <a:pPr algn="l">
              <a:lnSpc>
                <a:spcPct val="105000"/>
              </a:lnSpc>
            </a:pPr>
            <a:r>
              <a:rPr sz="1500" b="1" i="0">
                <a:solidFill>
                  <a:srgbClr val="004F59"/>
                </a:solidFill>
                <a:latin typeface="Lucida Sans Unicode"/>
              </a:rPr>
              <a:t>Generous red line</a:t>
            </a:r>
          </a:p>
        </p:txBody>
      </p:sp>
      <p:sp>
        <p:nvSpPr>
          <p:cNvPr id="14" name="Rectangle 13"/>
          <p:cNvSpPr/>
          <p:nvPr/>
        </p:nvSpPr>
        <p:spPr>
          <a:xfrm>
            <a:off x="8321040" y="3794759"/>
            <a:ext cx="2395728" cy="365760"/>
          </a:xfrm>
          <a:prstGeom prst="rect">
            <a:avLst/>
          </a:prstGeom>
          <a:solidFill>
            <a:srgbClr val="A9C98C"/>
          </a:solidFill>
          <a:ln>
            <a:noFill/>
          </a:ln>
        </p:spPr>
        <p:txBody>
          <a:bodyPr rtlCol="0" anchor="ctr"/>
          <a:lstStyle/>
          <a:p>
            <a:pPr algn="ctr"/>
            <a:endParaRPr/>
          </a:p>
        </p:txBody>
      </p:sp>
      <p:sp>
        <p:nvSpPr>
          <p:cNvPr id="15" name="Rectangle 14"/>
          <p:cNvSpPr/>
          <p:nvPr/>
        </p:nvSpPr>
        <p:spPr>
          <a:xfrm>
            <a:off x="8321040" y="3794759"/>
            <a:ext cx="1437436" cy="365760"/>
          </a:xfrm>
          <a:prstGeom prst="rect">
            <a:avLst/>
          </a:prstGeom>
          <a:solidFill>
            <a:srgbClr val="004F59"/>
          </a:solidFill>
          <a:ln>
            <a:noFill/>
          </a:ln>
        </p:spPr>
        <p:txBody>
          <a:bodyPr rtlCol="0" anchor="ctr"/>
          <a:lstStyle/>
          <a:p>
            <a:pPr algn="ctr"/>
            <a:endParaRPr/>
          </a:p>
        </p:txBody>
      </p:sp>
      <p:sp>
        <p:nvSpPr>
          <p:cNvPr id="16" name="TextBox 15"/>
          <p:cNvSpPr txBox="1"/>
          <p:nvPr/>
        </p:nvSpPr>
        <p:spPr>
          <a:xfrm>
            <a:off x="10899647" y="3703320"/>
            <a:ext cx="1828800" cy="548640"/>
          </a:xfrm>
          <a:prstGeom prst="rect">
            <a:avLst/>
          </a:prstGeom>
          <a:noFill/>
        </p:spPr>
        <p:txBody>
          <a:bodyPr wrap="square" lIns="0" tIns="0" rIns="0" bIns="0" anchor="ctr">
            <a:spAutoFit/>
          </a:bodyPr>
          <a:lstStyle/>
          <a:p>
            <a:pPr algn="l">
              <a:lnSpc>
                <a:spcPct val="105000"/>
              </a:lnSpc>
            </a:pPr>
            <a:r>
              <a:rPr sz="1500" b="1" i="0">
                <a:solidFill>
                  <a:srgbClr val="EA7600"/>
                </a:solidFill>
                <a:latin typeface="Lucida Sans Unicode"/>
              </a:rPr>
              <a:t>60%: Full rate</a:t>
            </a:r>
          </a:p>
        </p:txBody>
      </p:sp>
      <p:cxnSp>
        <p:nvCxnSpPr>
          <p:cNvPr id="17" name="Connector 16"/>
          <p:cNvCxnSpPr/>
          <p:nvPr/>
        </p:nvCxnSpPr>
        <p:spPr>
          <a:xfrm>
            <a:off x="10117836" y="2880360"/>
            <a:ext cx="0" cy="1508760"/>
          </a:xfrm>
          <a:prstGeom prst="line">
            <a:avLst/>
          </a:prstGeom>
          <a:ln w="25400">
            <a:solidFill>
              <a:srgbClr val="EA7600"/>
            </a:solidFill>
            <a:prstDash val="dash"/>
          </a:ln>
        </p:spPr>
      </p:cxnSp>
      <p:sp>
        <p:nvSpPr>
          <p:cNvPr id="18" name="TextBox 17"/>
          <p:cNvSpPr txBox="1"/>
          <p:nvPr/>
        </p:nvSpPr>
        <p:spPr>
          <a:xfrm>
            <a:off x="9294876" y="4434840"/>
            <a:ext cx="1645920" cy="274320"/>
          </a:xfrm>
          <a:prstGeom prst="rect">
            <a:avLst/>
          </a:prstGeom>
          <a:noFill/>
        </p:spPr>
        <p:txBody>
          <a:bodyPr wrap="square" lIns="0" tIns="0" rIns="0" bIns="0" anchor="t">
            <a:spAutoFit/>
          </a:bodyPr>
          <a:lstStyle/>
          <a:p>
            <a:pPr algn="ctr">
              <a:lnSpc>
                <a:spcPct val="105000"/>
              </a:lnSpc>
            </a:pPr>
            <a:r>
              <a:rPr sz="1100" b="1" i="0">
                <a:solidFill>
                  <a:srgbClr val="EA7600"/>
                </a:solidFill>
                <a:latin typeface="Lucida Sans Unicode"/>
              </a:rPr>
              <a:t>75% threshold</a:t>
            </a:r>
          </a:p>
        </p:txBody>
      </p:sp>
      <p:sp>
        <p:nvSpPr>
          <p:cNvPr id="19" name="TextBox 18"/>
          <p:cNvSpPr txBox="1"/>
          <p:nvPr/>
        </p:nvSpPr>
        <p:spPr>
          <a:xfrm>
            <a:off x="6126480" y="4434840"/>
            <a:ext cx="2194560" cy="274320"/>
          </a:xfrm>
          <a:prstGeom prst="rect">
            <a:avLst/>
          </a:prstGeom>
          <a:noFill/>
        </p:spPr>
        <p:txBody>
          <a:bodyPr wrap="square" lIns="0" tIns="0" rIns="0" bIns="0" anchor="t">
            <a:spAutoFit/>
          </a:bodyPr>
          <a:lstStyle/>
          <a:p>
            <a:pPr algn="l">
              <a:lnSpc>
                <a:spcPct val="105000"/>
              </a:lnSpc>
            </a:pPr>
            <a:r>
              <a:rPr sz="1100" b="0" i="0">
                <a:solidFill>
                  <a:srgbClr val="004F59"/>
                </a:solidFill>
                <a:latin typeface="Lucida Sans Unicode"/>
              </a:rPr>
              <a:t>■ </a:t>
            </a:r>
            <a:r>
              <a:rPr sz="1100" b="0" i="0">
                <a:solidFill>
                  <a:srgbClr val="404040"/>
                </a:solidFill>
                <a:latin typeface="Lucida Sans Unicode"/>
              </a:rPr>
              <a:t>Developed   </a:t>
            </a:r>
            <a:r>
              <a:rPr sz="1100" b="0" i="0">
                <a:solidFill>
                  <a:srgbClr val="A9C98C"/>
                </a:solidFill>
                <a:latin typeface="Lucida Sans Unicode"/>
              </a:rPr>
              <a:t>■ </a:t>
            </a:r>
            <a:r>
              <a:rPr sz="1100" b="0" i="0">
                <a:solidFill>
                  <a:srgbClr val="404040"/>
                </a:solidFill>
                <a:latin typeface="Lucida Sans Unicode"/>
              </a:rPr>
              <a:t>Green</a:t>
            </a:r>
          </a:p>
        </p:txBody>
      </p:sp>
      <p:sp>
        <p:nvSpPr>
          <p:cNvPr id="20" name="Rectangle 19"/>
          <p:cNvSpPr/>
          <p:nvPr/>
        </p:nvSpPr>
        <p:spPr>
          <a:xfrm>
            <a:off x="704088" y="5120640"/>
            <a:ext cx="5783580" cy="1508760"/>
          </a:xfrm>
          <a:prstGeom prst="rect">
            <a:avLst/>
          </a:prstGeom>
          <a:solidFill>
            <a:srgbClr val="EEECE1"/>
          </a:solidFill>
          <a:ln>
            <a:noFill/>
          </a:ln>
        </p:spPr>
        <p:txBody>
          <a:bodyPr rtlCol="0" anchor="ctr"/>
          <a:lstStyle/>
          <a:p>
            <a:pPr algn="ctr"/>
            <a:endParaRPr/>
          </a:p>
        </p:txBody>
      </p:sp>
      <p:sp>
        <p:nvSpPr>
          <p:cNvPr id="21" name="TextBox 20"/>
          <p:cNvSpPr txBox="1"/>
          <p:nvPr/>
        </p:nvSpPr>
        <p:spPr>
          <a:xfrm>
            <a:off x="1069848" y="5230368"/>
            <a:ext cx="5052060" cy="411480"/>
          </a:xfrm>
          <a:prstGeom prst="rect">
            <a:avLst/>
          </a:prstGeom>
          <a:noFill/>
        </p:spPr>
        <p:txBody>
          <a:bodyPr wrap="square" lIns="0" tIns="0" rIns="0" bIns="0" anchor="t">
            <a:spAutoFit/>
          </a:bodyPr>
          <a:lstStyle/>
          <a:p>
            <a:pPr algn="l">
              <a:lnSpc>
                <a:spcPct val="105000"/>
              </a:lnSpc>
            </a:pPr>
            <a:r>
              <a:rPr sz="1700" b="1" i="0">
                <a:solidFill>
                  <a:srgbClr val="004F59"/>
                </a:solidFill>
                <a:latin typeface="Lucida Sans Unicode"/>
              </a:rPr>
              <a:t>Likely to count</a:t>
            </a:r>
          </a:p>
        </p:txBody>
      </p:sp>
      <p:sp>
        <p:nvSpPr>
          <p:cNvPr id="22" name="TextBox 21"/>
          <p:cNvSpPr txBox="1"/>
          <p:nvPr/>
        </p:nvSpPr>
        <p:spPr>
          <a:xfrm>
            <a:off x="1069848" y="5641848"/>
            <a:ext cx="5052060" cy="960120"/>
          </a:xfrm>
          <a:prstGeom prst="rect">
            <a:avLst/>
          </a:prstGeom>
          <a:noFill/>
        </p:spPr>
        <p:txBody>
          <a:bodyPr wrap="square" lIns="0" tIns="0" rIns="0" bIns="0" anchor="t">
            <a:spAutoFit/>
          </a:bodyPr>
          <a:lstStyle/>
          <a:p>
            <a:pPr algn="l">
              <a:lnSpc>
                <a:spcPct val="105000"/>
              </a:lnSpc>
              <a:spcAft>
                <a:spcPts val="200"/>
              </a:spcAft>
            </a:pPr>
            <a:r>
              <a:rPr sz="1500" b="0" i="0">
                <a:solidFill>
                  <a:srgbClr val="404040"/>
                </a:solidFill>
                <a:latin typeface="Lucida Sans Unicode"/>
              </a:rPr>
              <a:t>Existing and former buildings</a:t>
            </a:r>
          </a:p>
          <a:p>
            <a:pPr algn="l">
              <a:lnSpc>
                <a:spcPct val="105000"/>
              </a:lnSpc>
              <a:spcAft>
                <a:spcPts val="200"/>
              </a:spcAft>
            </a:pPr>
            <a:r>
              <a:rPr sz="1500" b="0" i="0">
                <a:solidFill>
                  <a:srgbClr val="404040"/>
                </a:solidFill>
                <a:latin typeface="Lucida Sans Unicode"/>
              </a:rPr>
              <a:t>Car parks and hard surfaces</a:t>
            </a:r>
          </a:p>
          <a:p>
            <a:pPr algn="l">
              <a:lnSpc>
                <a:spcPct val="105000"/>
              </a:lnSpc>
              <a:spcAft>
                <a:spcPts val="200"/>
              </a:spcAft>
            </a:pPr>
            <a:r>
              <a:rPr sz="1500" b="0" i="0">
                <a:solidFill>
                  <a:srgbClr val="404040"/>
                </a:solidFill>
                <a:latin typeface="Lucida Sans Unicode"/>
              </a:rPr>
              <a:t>Service yards and plant areas</a:t>
            </a:r>
          </a:p>
        </p:txBody>
      </p:sp>
      <p:sp>
        <p:nvSpPr>
          <p:cNvPr id="23" name="Rectangle 22"/>
          <p:cNvSpPr/>
          <p:nvPr/>
        </p:nvSpPr>
        <p:spPr>
          <a:xfrm>
            <a:off x="6944868" y="5120640"/>
            <a:ext cx="5783580" cy="1508760"/>
          </a:xfrm>
          <a:prstGeom prst="rect">
            <a:avLst/>
          </a:prstGeom>
          <a:noFill/>
          <a:ln w="12700">
            <a:solidFill>
              <a:srgbClr val="D2D0C4"/>
            </a:solidFill>
          </a:ln>
        </p:spPr>
        <p:txBody>
          <a:bodyPr rtlCol="0" anchor="ctr"/>
          <a:lstStyle/>
          <a:p>
            <a:pPr algn="ctr"/>
            <a:endParaRPr/>
          </a:p>
        </p:txBody>
      </p:sp>
      <p:sp>
        <p:nvSpPr>
          <p:cNvPr id="24" name="TextBox 23"/>
          <p:cNvSpPr txBox="1"/>
          <p:nvPr/>
        </p:nvSpPr>
        <p:spPr>
          <a:xfrm>
            <a:off x="7310628" y="5230368"/>
            <a:ext cx="5052060" cy="411480"/>
          </a:xfrm>
          <a:prstGeom prst="rect">
            <a:avLst/>
          </a:prstGeom>
          <a:noFill/>
        </p:spPr>
        <p:txBody>
          <a:bodyPr wrap="square" lIns="0" tIns="0" rIns="0" bIns="0" anchor="t">
            <a:spAutoFit/>
          </a:bodyPr>
          <a:lstStyle/>
          <a:p>
            <a:pPr algn="l">
              <a:lnSpc>
                <a:spcPct val="105000"/>
              </a:lnSpc>
            </a:pPr>
            <a:r>
              <a:rPr sz="1700" b="1" i="0">
                <a:solidFill>
                  <a:srgbClr val="808080"/>
                </a:solidFill>
                <a:latin typeface="Lucida Sans Unicode"/>
              </a:rPr>
              <a:t>Unlikely to count</a:t>
            </a:r>
          </a:p>
        </p:txBody>
      </p:sp>
      <p:sp>
        <p:nvSpPr>
          <p:cNvPr id="25" name="TextBox 24"/>
          <p:cNvSpPr txBox="1"/>
          <p:nvPr/>
        </p:nvSpPr>
        <p:spPr>
          <a:xfrm>
            <a:off x="7310628" y="5641848"/>
            <a:ext cx="5052060" cy="960120"/>
          </a:xfrm>
          <a:prstGeom prst="rect">
            <a:avLst/>
          </a:prstGeom>
          <a:noFill/>
        </p:spPr>
        <p:txBody>
          <a:bodyPr wrap="square" lIns="0" tIns="0" rIns="0" bIns="0" anchor="t">
            <a:spAutoFit/>
          </a:bodyPr>
          <a:lstStyle/>
          <a:p>
            <a:pPr algn="l">
              <a:lnSpc>
                <a:spcPct val="105000"/>
              </a:lnSpc>
              <a:spcAft>
                <a:spcPts val="200"/>
              </a:spcAft>
            </a:pPr>
            <a:r>
              <a:rPr sz="1500" b="0" i="0">
                <a:solidFill>
                  <a:srgbClr val="404040"/>
                </a:solidFill>
                <a:latin typeface="Lucida Sans Unicode"/>
              </a:rPr>
              <a:t>Playing fields and lawns</a:t>
            </a:r>
          </a:p>
          <a:p>
            <a:pPr algn="l">
              <a:lnSpc>
                <a:spcPct val="105000"/>
              </a:lnSpc>
              <a:spcAft>
                <a:spcPts val="200"/>
              </a:spcAft>
            </a:pPr>
            <a:r>
              <a:rPr sz="1500" b="0" i="0">
                <a:solidFill>
                  <a:srgbClr val="404040"/>
                </a:solidFill>
                <a:latin typeface="Lucida Sans Unicode"/>
              </a:rPr>
              <a:t>Parkland and farmland</a:t>
            </a:r>
          </a:p>
          <a:p>
            <a:pPr algn="l">
              <a:lnSpc>
                <a:spcPct val="105000"/>
              </a:lnSpc>
              <a:spcAft>
                <a:spcPts val="200"/>
              </a:spcAft>
            </a:pPr>
            <a:r>
              <a:rPr sz="1500" b="0" i="0">
                <a:solidFill>
                  <a:srgbClr val="404040"/>
                </a:solidFill>
                <a:latin typeface="Lucida Sans Unicode"/>
              </a:rPr>
              <a:t>Wholly underground buildings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4088" y="1325880"/>
            <a:ext cx="11704320" cy="548640"/>
          </a:xfrm>
        </p:spPr>
        <p:txBody>
          <a:bodyPr/>
          <a:lstStyle/>
          <a:p>
            <a:r>
              <a:rPr sz="3000" b="1">
                <a:solidFill>
                  <a:srgbClr val="004F59"/>
                </a:solidFill>
                <a:latin typeface="Lucida Sans Unicode"/>
              </a:rPr>
              <a:t>A worked example</a:t>
            </a:r>
          </a:p>
        </p:txBody>
      </p:sp>
      <p:sp>
        <p:nvSpPr>
          <p:cNvPr id="3" name="Rectangle 2"/>
          <p:cNvSpPr/>
          <p:nvPr/>
        </p:nvSpPr>
        <p:spPr>
          <a:xfrm>
            <a:off x="704088" y="2331720"/>
            <a:ext cx="12024360" cy="548640"/>
          </a:xfrm>
          <a:prstGeom prst="rect">
            <a:avLst/>
          </a:prstGeom>
          <a:solidFill>
            <a:srgbClr val="004F59"/>
          </a:solidFill>
          <a:ln>
            <a:noFill/>
          </a:ln>
        </p:spPr>
        <p:txBody>
          <a:bodyPr rtlCol="0" anchor="ctr"/>
          <a:lstStyle/>
          <a:p>
            <a:pPr algn="ctr"/>
            <a:endParaRPr/>
          </a:p>
        </p:txBody>
      </p:sp>
      <p:sp>
        <p:nvSpPr>
          <p:cNvPr id="4" name="TextBox 3"/>
          <p:cNvSpPr txBox="1"/>
          <p:nvPr/>
        </p:nvSpPr>
        <p:spPr>
          <a:xfrm>
            <a:off x="978408" y="2331720"/>
            <a:ext cx="4389120" cy="548640"/>
          </a:xfrm>
          <a:prstGeom prst="rect">
            <a:avLst/>
          </a:prstGeom>
          <a:noFill/>
        </p:spPr>
        <p:txBody>
          <a:bodyPr wrap="square" lIns="0" tIns="0" rIns="0" bIns="0" anchor="ctr">
            <a:spAutoFit/>
          </a:bodyPr>
          <a:lstStyle/>
          <a:p>
            <a:pPr algn="l">
              <a:lnSpc>
                <a:spcPct val="105000"/>
              </a:lnSpc>
            </a:pPr>
            <a:r>
              <a:rPr sz="1500" b="1" i="0">
                <a:solidFill>
                  <a:srgbClr val="FFFFFF"/>
                </a:solidFill>
                <a:latin typeface="Lucida Sans Unicode"/>
              </a:rPr>
              <a:t>Scheme</a:t>
            </a:r>
          </a:p>
        </p:txBody>
      </p:sp>
      <p:sp>
        <p:nvSpPr>
          <p:cNvPr id="5" name="TextBox 4"/>
          <p:cNvSpPr txBox="1"/>
          <p:nvPr/>
        </p:nvSpPr>
        <p:spPr>
          <a:xfrm>
            <a:off x="5733288" y="2331720"/>
            <a:ext cx="1920240" cy="548640"/>
          </a:xfrm>
          <a:prstGeom prst="rect">
            <a:avLst/>
          </a:prstGeom>
          <a:noFill/>
        </p:spPr>
        <p:txBody>
          <a:bodyPr wrap="square" lIns="0" tIns="0" rIns="0" bIns="0" anchor="ctr">
            <a:spAutoFit/>
          </a:bodyPr>
          <a:lstStyle/>
          <a:p>
            <a:pPr algn="r">
              <a:lnSpc>
                <a:spcPct val="105000"/>
              </a:lnSpc>
            </a:pPr>
            <a:r>
              <a:rPr sz="1500" b="1" i="0">
                <a:solidFill>
                  <a:srgbClr val="FFFFFF"/>
                </a:solidFill>
                <a:latin typeface="Lucida Sans Unicode"/>
              </a:rPr>
              <a:t>Floor area</a:t>
            </a:r>
          </a:p>
        </p:txBody>
      </p:sp>
      <p:sp>
        <p:nvSpPr>
          <p:cNvPr id="6" name="TextBox 5"/>
          <p:cNvSpPr txBox="1"/>
          <p:nvPr/>
        </p:nvSpPr>
        <p:spPr>
          <a:xfrm>
            <a:off x="8019288" y="2331720"/>
            <a:ext cx="2103120" cy="548640"/>
          </a:xfrm>
          <a:prstGeom prst="rect">
            <a:avLst/>
          </a:prstGeom>
          <a:noFill/>
        </p:spPr>
        <p:txBody>
          <a:bodyPr wrap="square" lIns="0" tIns="0" rIns="0" bIns="0" anchor="ctr">
            <a:spAutoFit/>
          </a:bodyPr>
          <a:lstStyle/>
          <a:p>
            <a:pPr algn="r">
              <a:lnSpc>
                <a:spcPct val="105000"/>
              </a:lnSpc>
            </a:pPr>
            <a:r>
              <a:rPr sz="1500" b="1" i="0">
                <a:solidFill>
                  <a:srgbClr val="FFFFFF"/>
                </a:solidFill>
                <a:latin typeface="Lucida Sans Unicode"/>
              </a:rPr>
              <a:t>Levy: standard</a:t>
            </a:r>
          </a:p>
        </p:txBody>
      </p:sp>
      <p:sp>
        <p:nvSpPr>
          <p:cNvPr id="7" name="TextBox 6"/>
          <p:cNvSpPr txBox="1"/>
          <p:nvPr/>
        </p:nvSpPr>
        <p:spPr>
          <a:xfrm>
            <a:off x="10488168" y="2331720"/>
            <a:ext cx="2148840" cy="548640"/>
          </a:xfrm>
          <a:prstGeom prst="rect">
            <a:avLst/>
          </a:prstGeom>
          <a:noFill/>
        </p:spPr>
        <p:txBody>
          <a:bodyPr wrap="square" lIns="0" tIns="0" rIns="0" bIns="0" anchor="ctr">
            <a:spAutoFit/>
          </a:bodyPr>
          <a:lstStyle/>
          <a:p>
            <a:pPr algn="r">
              <a:lnSpc>
                <a:spcPct val="105000"/>
              </a:lnSpc>
            </a:pPr>
            <a:r>
              <a:rPr sz="1500" b="1" i="0">
                <a:solidFill>
                  <a:srgbClr val="FFFFFF"/>
                </a:solidFill>
                <a:latin typeface="Lucida Sans Unicode"/>
              </a:rPr>
              <a:t>Levy: brownfield</a:t>
            </a:r>
          </a:p>
        </p:txBody>
      </p:sp>
      <p:sp>
        <p:nvSpPr>
          <p:cNvPr id="8" name="TextBox 7"/>
          <p:cNvSpPr txBox="1"/>
          <p:nvPr/>
        </p:nvSpPr>
        <p:spPr>
          <a:xfrm>
            <a:off x="978408" y="2880360"/>
            <a:ext cx="4389120" cy="868680"/>
          </a:xfrm>
          <a:prstGeom prst="rect">
            <a:avLst/>
          </a:prstGeom>
          <a:noFill/>
        </p:spPr>
        <p:txBody>
          <a:bodyPr wrap="square" lIns="0" tIns="0" rIns="0" bIns="0" anchor="ctr">
            <a:spAutoFit/>
          </a:bodyPr>
          <a:lstStyle/>
          <a:p>
            <a:pPr algn="l">
              <a:lnSpc>
                <a:spcPct val="105000"/>
              </a:lnSpc>
            </a:pPr>
            <a:r>
              <a:rPr sz="1800" b="1" i="0">
                <a:solidFill>
                  <a:srgbClr val="004F59"/>
                </a:solidFill>
                <a:latin typeface="Lucida Sans Unicode"/>
              </a:rPr>
              <a:t>Manchester, 600 beds</a:t>
            </a:r>
          </a:p>
        </p:txBody>
      </p:sp>
      <p:sp>
        <p:nvSpPr>
          <p:cNvPr id="9" name="TextBox 8"/>
          <p:cNvSpPr txBox="1"/>
          <p:nvPr/>
        </p:nvSpPr>
        <p:spPr>
          <a:xfrm>
            <a:off x="5733288" y="2880360"/>
            <a:ext cx="1920240" cy="868680"/>
          </a:xfrm>
          <a:prstGeom prst="rect">
            <a:avLst/>
          </a:prstGeom>
          <a:noFill/>
        </p:spPr>
        <p:txBody>
          <a:bodyPr wrap="square" lIns="0" tIns="0" rIns="0" bIns="0" anchor="ctr">
            <a:spAutoFit/>
          </a:bodyPr>
          <a:lstStyle/>
          <a:p>
            <a:pPr algn="r">
              <a:lnSpc>
                <a:spcPct val="105000"/>
              </a:lnSpc>
            </a:pPr>
            <a:r>
              <a:rPr sz="1900" b="0" i="0">
                <a:solidFill>
                  <a:srgbClr val="004F59"/>
                </a:solidFill>
                <a:latin typeface="Lucida Sans Unicode"/>
              </a:rPr>
              <a:t>15,000 m²</a:t>
            </a:r>
          </a:p>
        </p:txBody>
      </p:sp>
      <p:sp>
        <p:nvSpPr>
          <p:cNvPr id="10" name="TextBox 9"/>
          <p:cNvSpPr txBox="1"/>
          <p:nvPr/>
        </p:nvSpPr>
        <p:spPr>
          <a:xfrm>
            <a:off x="8019288" y="2880360"/>
            <a:ext cx="2103120" cy="868680"/>
          </a:xfrm>
          <a:prstGeom prst="rect">
            <a:avLst/>
          </a:prstGeom>
          <a:noFill/>
        </p:spPr>
        <p:txBody>
          <a:bodyPr wrap="square" lIns="0" tIns="0" rIns="0" bIns="0" anchor="ctr">
            <a:spAutoFit/>
          </a:bodyPr>
          <a:lstStyle/>
          <a:p>
            <a:pPr algn="r">
              <a:lnSpc>
                <a:spcPct val="105000"/>
              </a:lnSpc>
            </a:pPr>
            <a:r>
              <a:rPr sz="1900" b="1" i="0">
                <a:solidFill>
                  <a:srgbClr val="004F59"/>
                </a:solidFill>
                <a:latin typeface="Lucida Sans Unicode"/>
              </a:rPr>
              <a:t>£426,600</a:t>
            </a:r>
          </a:p>
        </p:txBody>
      </p:sp>
      <p:sp>
        <p:nvSpPr>
          <p:cNvPr id="11" name="TextBox 10"/>
          <p:cNvSpPr txBox="1"/>
          <p:nvPr/>
        </p:nvSpPr>
        <p:spPr>
          <a:xfrm>
            <a:off x="10488168" y="2880360"/>
            <a:ext cx="2148840" cy="868680"/>
          </a:xfrm>
          <a:prstGeom prst="rect">
            <a:avLst/>
          </a:prstGeom>
          <a:noFill/>
        </p:spPr>
        <p:txBody>
          <a:bodyPr wrap="square" lIns="0" tIns="0" rIns="0" bIns="0" anchor="ctr">
            <a:spAutoFit/>
          </a:bodyPr>
          <a:lstStyle/>
          <a:p>
            <a:pPr algn="r">
              <a:lnSpc>
                <a:spcPct val="105000"/>
              </a:lnSpc>
            </a:pPr>
            <a:r>
              <a:rPr sz="1900" b="1" i="0">
                <a:solidFill>
                  <a:srgbClr val="EA7600"/>
                </a:solidFill>
                <a:latin typeface="Lucida Sans Unicode"/>
              </a:rPr>
              <a:t>£213,300</a:t>
            </a:r>
          </a:p>
        </p:txBody>
      </p:sp>
      <p:cxnSp>
        <p:nvCxnSpPr>
          <p:cNvPr id="12" name="Connector 11"/>
          <p:cNvCxnSpPr/>
          <p:nvPr/>
        </p:nvCxnSpPr>
        <p:spPr>
          <a:xfrm>
            <a:off x="704088" y="3749039"/>
            <a:ext cx="12024360" cy="0"/>
          </a:xfrm>
          <a:prstGeom prst="line">
            <a:avLst/>
          </a:prstGeom>
          <a:ln w="12700">
            <a:solidFill>
              <a:srgbClr val="D2D0C4"/>
            </a:solidFill>
          </a:ln>
        </p:spPr>
      </p:cxnSp>
      <p:sp>
        <p:nvSpPr>
          <p:cNvPr id="13" name="TextBox 12"/>
          <p:cNvSpPr txBox="1"/>
          <p:nvPr/>
        </p:nvSpPr>
        <p:spPr>
          <a:xfrm>
            <a:off x="978408" y="3749039"/>
            <a:ext cx="4389120" cy="868680"/>
          </a:xfrm>
          <a:prstGeom prst="rect">
            <a:avLst/>
          </a:prstGeom>
          <a:noFill/>
        </p:spPr>
        <p:txBody>
          <a:bodyPr wrap="square" lIns="0" tIns="0" rIns="0" bIns="0" anchor="ctr">
            <a:spAutoFit/>
          </a:bodyPr>
          <a:lstStyle/>
          <a:p>
            <a:pPr algn="l">
              <a:lnSpc>
                <a:spcPct val="105000"/>
              </a:lnSpc>
            </a:pPr>
            <a:r>
              <a:rPr sz="1800" b="1" i="0">
                <a:solidFill>
                  <a:srgbClr val="004F59"/>
                </a:solidFill>
                <a:latin typeface="Lucida Sans Unicode"/>
              </a:rPr>
              <a:t>Liverpool, 800 beds</a:t>
            </a:r>
          </a:p>
        </p:txBody>
      </p:sp>
      <p:sp>
        <p:nvSpPr>
          <p:cNvPr id="14" name="TextBox 13"/>
          <p:cNvSpPr txBox="1"/>
          <p:nvPr/>
        </p:nvSpPr>
        <p:spPr>
          <a:xfrm>
            <a:off x="5733288" y="3749039"/>
            <a:ext cx="1920240" cy="868680"/>
          </a:xfrm>
          <a:prstGeom prst="rect">
            <a:avLst/>
          </a:prstGeom>
          <a:noFill/>
        </p:spPr>
        <p:txBody>
          <a:bodyPr wrap="square" lIns="0" tIns="0" rIns="0" bIns="0" anchor="ctr">
            <a:spAutoFit/>
          </a:bodyPr>
          <a:lstStyle/>
          <a:p>
            <a:pPr algn="r">
              <a:lnSpc>
                <a:spcPct val="105000"/>
              </a:lnSpc>
            </a:pPr>
            <a:r>
              <a:rPr sz="1900" b="0" i="0">
                <a:solidFill>
                  <a:srgbClr val="004F59"/>
                </a:solidFill>
                <a:latin typeface="Lucida Sans Unicode"/>
              </a:rPr>
              <a:t>20,000 m²</a:t>
            </a:r>
          </a:p>
        </p:txBody>
      </p:sp>
      <p:sp>
        <p:nvSpPr>
          <p:cNvPr id="15" name="TextBox 14"/>
          <p:cNvSpPr txBox="1"/>
          <p:nvPr/>
        </p:nvSpPr>
        <p:spPr>
          <a:xfrm>
            <a:off x="8019288" y="3749039"/>
            <a:ext cx="2103120" cy="868680"/>
          </a:xfrm>
          <a:prstGeom prst="rect">
            <a:avLst/>
          </a:prstGeom>
          <a:noFill/>
        </p:spPr>
        <p:txBody>
          <a:bodyPr wrap="square" lIns="0" tIns="0" rIns="0" bIns="0" anchor="ctr">
            <a:spAutoFit/>
          </a:bodyPr>
          <a:lstStyle/>
          <a:p>
            <a:pPr algn="r">
              <a:lnSpc>
                <a:spcPct val="105000"/>
              </a:lnSpc>
            </a:pPr>
            <a:r>
              <a:rPr sz="1900" b="1" i="0">
                <a:solidFill>
                  <a:srgbClr val="004F59"/>
                </a:solidFill>
                <a:latin typeface="Lucida Sans Unicode"/>
              </a:rPr>
              <a:t>£432,200</a:t>
            </a:r>
          </a:p>
        </p:txBody>
      </p:sp>
      <p:sp>
        <p:nvSpPr>
          <p:cNvPr id="16" name="TextBox 15"/>
          <p:cNvSpPr txBox="1"/>
          <p:nvPr/>
        </p:nvSpPr>
        <p:spPr>
          <a:xfrm>
            <a:off x="10488168" y="3749039"/>
            <a:ext cx="2148840" cy="868680"/>
          </a:xfrm>
          <a:prstGeom prst="rect">
            <a:avLst/>
          </a:prstGeom>
          <a:noFill/>
        </p:spPr>
        <p:txBody>
          <a:bodyPr wrap="square" lIns="0" tIns="0" rIns="0" bIns="0" anchor="ctr">
            <a:spAutoFit/>
          </a:bodyPr>
          <a:lstStyle/>
          <a:p>
            <a:pPr algn="r">
              <a:lnSpc>
                <a:spcPct val="105000"/>
              </a:lnSpc>
            </a:pPr>
            <a:r>
              <a:rPr sz="1900" b="1" i="0">
                <a:solidFill>
                  <a:srgbClr val="EA7600"/>
                </a:solidFill>
                <a:latin typeface="Lucida Sans Unicode"/>
              </a:rPr>
              <a:t>£216,100</a:t>
            </a:r>
          </a:p>
        </p:txBody>
      </p:sp>
      <p:cxnSp>
        <p:nvCxnSpPr>
          <p:cNvPr id="17" name="Connector 16"/>
          <p:cNvCxnSpPr/>
          <p:nvPr/>
        </p:nvCxnSpPr>
        <p:spPr>
          <a:xfrm>
            <a:off x="704088" y="4617720"/>
            <a:ext cx="12024360" cy="0"/>
          </a:xfrm>
          <a:prstGeom prst="line">
            <a:avLst/>
          </a:prstGeom>
          <a:ln w="12700">
            <a:solidFill>
              <a:srgbClr val="D2D0C4"/>
            </a:solidFill>
          </a:ln>
        </p:spPr>
      </p:cxnSp>
      <p:sp>
        <p:nvSpPr>
          <p:cNvPr id="18" name="TextBox 17"/>
          <p:cNvSpPr txBox="1"/>
          <p:nvPr/>
        </p:nvSpPr>
        <p:spPr>
          <a:xfrm>
            <a:off x="978408" y="4617720"/>
            <a:ext cx="4389120" cy="868680"/>
          </a:xfrm>
          <a:prstGeom prst="rect">
            <a:avLst/>
          </a:prstGeom>
          <a:noFill/>
        </p:spPr>
        <p:txBody>
          <a:bodyPr wrap="square" lIns="0" tIns="0" rIns="0" bIns="0" anchor="ctr">
            <a:spAutoFit/>
          </a:bodyPr>
          <a:lstStyle/>
          <a:p>
            <a:pPr algn="l">
              <a:lnSpc>
                <a:spcPct val="105000"/>
              </a:lnSpc>
            </a:pPr>
            <a:r>
              <a:rPr sz="1800" b="1" i="0">
                <a:solidFill>
                  <a:srgbClr val="004F59"/>
                </a:solidFill>
                <a:latin typeface="Lucida Sans Unicode"/>
              </a:rPr>
              <a:t>Lancaster, 400 beds</a:t>
            </a:r>
          </a:p>
        </p:txBody>
      </p:sp>
      <p:sp>
        <p:nvSpPr>
          <p:cNvPr id="19" name="TextBox 18"/>
          <p:cNvSpPr txBox="1"/>
          <p:nvPr/>
        </p:nvSpPr>
        <p:spPr>
          <a:xfrm>
            <a:off x="5733288" y="4617720"/>
            <a:ext cx="1920240" cy="868680"/>
          </a:xfrm>
          <a:prstGeom prst="rect">
            <a:avLst/>
          </a:prstGeom>
          <a:noFill/>
        </p:spPr>
        <p:txBody>
          <a:bodyPr wrap="square" lIns="0" tIns="0" rIns="0" bIns="0" anchor="ctr">
            <a:spAutoFit/>
          </a:bodyPr>
          <a:lstStyle/>
          <a:p>
            <a:pPr algn="r">
              <a:lnSpc>
                <a:spcPct val="105000"/>
              </a:lnSpc>
            </a:pPr>
            <a:r>
              <a:rPr sz="1900" b="0" i="0">
                <a:solidFill>
                  <a:srgbClr val="004F59"/>
                </a:solidFill>
                <a:latin typeface="Lucida Sans Unicode"/>
              </a:rPr>
              <a:t>10,000 m²</a:t>
            </a:r>
          </a:p>
        </p:txBody>
      </p:sp>
      <p:sp>
        <p:nvSpPr>
          <p:cNvPr id="20" name="TextBox 19"/>
          <p:cNvSpPr txBox="1"/>
          <p:nvPr/>
        </p:nvSpPr>
        <p:spPr>
          <a:xfrm>
            <a:off x="8019288" y="4617720"/>
            <a:ext cx="2103120" cy="868680"/>
          </a:xfrm>
          <a:prstGeom prst="rect">
            <a:avLst/>
          </a:prstGeom>
          <a:noFill/>
        </p:spPr>
        <p:txBody>
          <a:bodyPr wrap="square" lIns="0" tIns="0" rIns="0" bIns="0" anchor="ctr">
            <a:spAutoFit/>
          </a:bodyPr>
          <a:lstStyle/>
          <a:p>
            <a:pPr algn="r">
              <a:lnSpc>
                <a:spcPct val="105000"/>
              </a:lnSpc>
            </a:pPr>
            <a:r>
              <a:rPr sz="1900" b="1" i="0">
                <a:solidFill>
                  <a:srgbClr val="004F59"/>
                </a:solidFill>
                <a:latin typeface="Lucida Sans Unicode"/>
              </a:rPr>
              <a:t>£204,400</a:t>
            </a:r>
          </a:p>
        </p:txBody>
      </p:sp>
      <p:sp>
        <p:nvSpPr>
          <p:cNvPr id="21" name="TextBox 20"/>
          <p:cNvSpPr txBox="1"/>
          <p:nvPr/>
        </p:nvSpPr>
        <p:spPr>
          <a:xfrm>
            <a:off x="10488168" y="4617720"/>
            <a:ext cx="2148840" cy="868680"/>
          </a:xfrm>
          <a:prstGeom prst="rect">
            <a:avLst/>
          </a:prstGeom>
          <a:noFill/>
        </p:spPr>
        <p:txBody>
          <a:bodyPr wrap="square" lIns="0" tIns="0" rIns="0" bIns="0" anchor="ctr">
            <a:spAutoFit/>
          </a:bodyPr>
          <a:lstStyle/>
          <a:p>
            <a:pPr algn="r">
              <a:lnSpc>
                <a:spcPct val="105000"/>
              </a:lnSpc>
            </a:pPr>
            <a:r>
              <a:rPr sz="1900" b="1" i="0">
                <a:solidFill>
                  <a:srgbClr val="EA7600"/>
                </a:solidFill>
                <a:latin typeface="Lucida Sans Unicode"/>
              </a:rPr>
              <a:t>£102,200</a:t>
            </a:r>
          </a:p>
        </p:txBody>
      </p:sp>
      <p:cxnSp>
        <p:nvCxnSpPr>
          <p:cNvPr id="22" name="Connector 21"/>
          <p:cNvCxnSpPr/>
          <p:nvPr/>
        </p:nvCxnSpPr>
        <p:spPr>
          <a:xfrm>
            <a:off x="704088" y="5486400"/>
            <a:ext cx="12024360" cy="0"/>
          </a:xfrm>
          <a:prstGeom prst="line">
            <a:avLst/>
          </a:prstGeom>
          <a:ln w="12700">
            <a:solidFill>
              <a:srgbClr val="D2D0C4"/>
            </a:solidFill>
          </a:ln>
        </p:spPr>
      </p:cxnSp>
      <p:sp>
        <p:nvSpPr>
          <p:cNvPr id="23" name="Rectangle 22"/>
          <p:cNvSpPr/>
          <p:nvPr/>
        </p:nvSpPr>
        <p:spPr>
          <a:xfrm>
            <a:off x="704088" y="5532120"/>
            <a:ext cx="12024360" cy="777240"/>
          </a:xfrm>
          <a:prstGeom prst="rect">
            <a:avLst/>
          </a:prstGeom>
          <a:solidFill>
            <a:srgbClr val="EEECE1"/>
          </a:solidFill>
          <a:ln>
            <a:noFill/>
          </a:ln>
        </p:spPr>
        <p:txBody>
          <a:bodyPr rtlCol="0" anchor="ctr"/>
          <a:lstStyle/>
          <a:p>
            <a:pPr algn="ctr"/>
            <a:endParaRPr/>
          </a:p>
        </p:txBody>
      </p:sp>
      <p:sp>
        <p:nvSpPr>
          <p:cNvPr id="24" name="TextBox 23"/>
          <p:cNvSpPr txBox="1"/>
          <p:nvPr/>
        </p:nvSpPr>
        <p:spPr>
          <a:xfrm>
            <a:off x="1069848" y="5532120"/>
            <a:ext cx="11292840" cy="777240"/>
          </a:xfrm>
          <a:prstGeom prst="rect">
            <a:avLst/>
          </a:prstGeom>
          <a:noFill/>
        </p:spPr>
        <p:txBody>
          <a:bodyPr wrap="square" lIns="0" tIns="0" rIns="0" bIns="0" anchor="ctr">
            <a:spAutoFit/>
          </a:bodyPr>
          <a:lstStyle/>
          <a:p>
            <a:pPr algn="l">
              <a:lnSpc>
                <a:spcPct val="105000"/>
              </a:lnSpc>
            </a:pPr>
            <a:r>
              <a:rPr sz="1800" b="1" i="0">
                <a:solidFill>
                  <a:srgbClr val="004F59"/>
                </a:solidFill>
                <a:latin typeface="Lucida Sans Unicode"/>
              </a:rPr>
              <a:t>Per bed: </a:t>
            </a:r>
            <a:r>
              <a:rPr sz="1800" b="1" i="0">
                <a:solidFill>
                  <a:srgbClr val="EA7600"/>
                </a:solidFill>
                <a:latin typeface="Lucida Sans Unicode"/>
              </a:rPr>
              <a:t>£250–£700</a:t>
            </a:r>
            <a:r>
              <a:rPr sz="1800" b="0" i="0">
                <a:solidFill>
                  <a:srgbClr val="004F59"/>
                </a:solidFill>
                <a:latin typeface="Lucida Sans Unicode"/>
              </a:rPr>
              <a:t> in the North West: a one-off cost, and a small fraction of a year’s rent</a:t>
            </a:r>
          </a:p>
        </p:txBody>
      </p:sp>
      <p:sp>
        <p:nvSpPr>
          <p:cNvPr id="25" name="TextBox 24"/>
          <p:cNvSpPr txBox="1"/>
          <p:nvPr/>
        </p:nvSpPr>
        <p:spPr>
          <a:xfrm>
            <a:off x="704088" y="6446520"/>
            <a:ext cx="12024360" cy="457200"/>
          </a:xfrm>
          <a:prstGeom prst="rect">
            <a:avLst/>
          </a:prstGeom>
          <a:noFill/>
        </p:spPr>
        <p:txBody>
          <a:bodyPr wrap="square" lIns="0" tIns="0" rIns="0" bIns="0" anchor="t">
            <a:spAutoFit/>
          </a:bodyPr>
          <a:lstStyle/>
          <a:p>
            <a:pPr algn="l">
              <a:lnSpc>
                <a:spcPct val="105000"/>
              </a:lnSpc>
            </a:pPr>
            <a:r>
              <a:rPr sz="1200" b="0" i="0">
                <a:solidFill>
                  <a:srgbClr val="808080"/>
                </a:solidFill>
                <a:latin typeface="Lucida Sans Unicode"/>
              </a:rPr>
              <a:t>Illustrative only. Assumes about 25 m² of chargeable floor area per bed, including resident communal space.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a:solidFill>
                  <a:srgbClr val="004F59"/>
                </a:solidFill>
                <a:latin typeface="Lucida Sans Unicode"/>
              </a:rPr>
              <a:t>What it means for your projects</a:t>
            </a:r>
          </a:p>
        </p:txBody>
      </p:sp>
      <p:sp>
        <p:nvSpPr>
          <p:cNvPr id="3" name="TextBox 2"/>
          <p:cNvSpPr txBox="1"/>
          <p:nvPr/>
        </p:nvSpPr>
        <p:spPr>
          <a:xfrm>
            <a:off x="704088" y="2103120"/>
            <a:ext cx="3657600" cy="548640"/>
          </a:xfrm>
          <a:prstGeom prst="rect">
            <a:avLst/>
          </a:prstGeom>
          <a:noFill/>
        </p:spPr>
        <p:txBody>
          <a:bodyPr wrap="square" lIns="0" tIns="0" rIns="0" bIns="0" anchor="t">
            <a:spAutoFit/>
          </a:bodyPr>
          <a:lstStyle/>
          <a:p>
            <a:pPr algn="l">
              <a:lnSpc>
                <a:spcPct val="105000"/>
              </a:lnSpc>
            </a:pPr>
            <a:r>
              <a:rPr sz="1800" b="1" i="0">
                <a:solidFill>
                  <a:srgbClr val="EA7600"/>
                </a:solidFill>
                <a:latin typeface="Lucida Sans Unicode"/>
              </a:rPr>
              <a:t>PART 4</a:t>
            </a:r>
          </a:p>
        </p:txBody>
      </p:sp>
      <p:sp>
        <p:nvSpPr>
          <p:cNvPr id="4" name="TextBox 3"/>
          <p:cNvSpPr txBox="1"/>
          <p:nvPr/>
        </p:nvSpPr>
        <p:spPr>
          <a:xfrm>
            <a:off x="704088" y="3703320"/>
            <a:ext cx="10515600" cy="548640"/>
          </a:xfrm>
          <a:prstGeom prst="rect">
            <a:avLst/>
          </a:prstGeom>
          <a:noFill/>
        </p:spPr>
        <p:txBody>
          <a:bodyPr wrap="square" lIns="0" tIns="0" rIns="0" bIns="0" anchor="t">
            <a:spAutoFit/>
          </a:bodyPr>
          <a:lstStyle/>
          <a:p>
            <a:pPr algn="l">
              <a:lnSpc>
                <a:spcPct val="105000"/>
              </a:lnSpc>
            </a:pPr>
            <a:r>
              <a:rPr sz="1900" b="0" i="0">
                <a:solidFill>
                  <a:srgbClr val="404040"/>
                </a:solidFill>
                <a:latin typeface="Lucida Sans Unicode"/>
              </a:rPr>
              <a:t>Cost, procurement, contracts and programme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4088" y="1325880"/>
            <a:ext cx="11704320" cy="548640"/>
          </a:xfrm>
        </p:spPr>
        <p:txBody>
          <a:bodyPr/>
          <a:lstStyle/>
          <a:p>
            <a:r>
              <a:rPr sz="3000" b="1">
                <a:solidFill>
                  <a:srgbClr val="004F59"/>
                </a:solidFill>
                <a:latin typeface="Lucida Sans Unicode"/>
              </a:rPr>
              <a:t>Three common scenarios</a:t>
            </a:r>
          </a:p>
        </p:txBody>
      </p:sp>
      <p:sp>
        <p:nvSpPr>
          <p:cNvPr id="3" name="Rectangle 2"/>
          <p:cNvSpPr/>
          <p:nvPr/>
        </p:nvSpPr>
        <p:spPr>
          <a:xfrm>
            <a:off x="2898648" y="2331720"/>
            <a:ext cx="3124200" cy="1143000"/>
          </a:xfrm>
          <a:prstGeom prst="rect">
            <a:avLst/>
          </a:prstGeom>
          <a:solidFill>
            <a:srgbClr val="004F59"/>
          </a:solidFill>
          <a:ln>
            <a:noFill/>
          </a:ln>
        </p:spPr>
        <p:txBody>
          <a:bodyPr rtlCol="0" anchor="ctr"/>
          <a:lstStyle/>
          <a:p>
            <a:pPr algn="ctr"/>
            <a:endParaRPr/>
          </a:p>
        </p:txBody>
      </p:sp>
      <p:sp>
        <p:nvSpPr>
          <p:cNvPr id="4" name="TextBox 3"/>
          <p:cNvSpPr txBox="1"/>
          <p:nvPr/>
        </p:nvSpPr>
        <p:spPr>
          <a:xfrm>
            <a:off x="3127248" y="2331720"/>
            <a:ext cx="2667000" cy="1143000"/>
          </a:xfrm>
          <a:prstGeom prst="rect">
            <a:avLst/>
          </a:prstGeom>
          <a:noFill/>
        </p:spPr>
        <p:txBody>
          <a:bodyPr wrap="square" lIns="0" tIns="0" rIns="0" bIns="0" anchor="ctr">
            <a:spAutoFit/>
          </a:bodyPr>
          <a:lstStyle/>
          <a:p>
            <a:pPr algn="l">
              <a:lnSpc>
                <a:spcPct val="105000"/>
              </a:lnSpc>
            </a:pPr>
            <a:r>
              <a:rPr sz="1700" b="1" i="0">
                <a:solidFill>
                  <a:srgbClr val="FFFFFF"/>
                </a:solidFill>
                <a:latin typeface="Lucida Sans Unicode"/>
              </a:rPr>
              <a:t>University-led hall</a:t>
            </a:r>
          </a:p>
          <a:p>
            <a:pPr algn="l">
              <a:lnSpc>
                <a:spcPct val="105000"/>
              </a:lnSpc>
              <a:spcBef>
                <a:spcPts val="300"/>
              </a:spcBef>
            </a:pPr>
            <a:r>
              <a:rPr sz="1300" b="0" i="0">
                <a:solidFill>
                  <a:srgbClr val="FFFFFF"/>
                </a:solidFill>
                <a:latin typeface="Lucida Sans Unicode"/>
              </a:rPr>
              <a:t>400 beds on campus, design and build</a:t>
            </a:r>
          </a:p>
        </p:txBody>
      </p:sp>
      <p:sp>
        <p:nvSpPr>
          <p:cNvPr id="5" name="Rectangle 4"/>
          <p:cNvSpPr/>
          <p:nvPr/>
        </p:nvSpPr>
        <p:spPr>
          <a:xfrm>
            <a:off x="6205728" y="2331720"/>
            <a:ext cx="3124200" cy="1143000"/>
          </a:xfrm>
          <a:prstGeom prst="rect">
            <a:avLst/>
          </a:prstGeom>
          <a:solidFill>
            <a:srgbClr val="004F59"/>
          </a:solidFill>
          <a:ln>
            <a:noFill/>
          </a:ln>
        </p:spPr>
        <p:txBody>
          <a:bodyPr rtlCol="0" anchor="ctr"/>
          <a:lstStyle/>
          <a:p>
            <a:pPr algn="ctr"/>
            <a:endParaRPr/>
          </a:p>
        </p:txBody>
      </p:sp>
      <p:sp>
        <p:nvSpPr>
          <p:cNvPr id="6" name="TextBox 5"/>
          <p:cNvSpPr txBox="1"/>
          <p:nvPr/>
        </p:nvSpPr>
        <p:spPr>
          <a:xfrm>
            <a:off x="6434328" y="2331720"/>
            <a:ext cx="2667000" cy="1143000"/>
          </a:xfrm>
          <a:prstGeom prst="rect">
            <a:avLst/>
          </a:prstGeom>
          <a:noFill/>
        </p:spPr>
        <p:txBody>
          <a:bodyPr wrap="square" lIns="0" tIns="0" rIns="0" bIns="0" anchor="ctr">
            <a:spAutoFit/>
          </a:bodyPr>
          <a:lstStyle/>
          <a:p>
            <a:pPr algn="l">
              <a:lnSpc>
                <a:spcPct val="105000"/>
              </a:lnSpc>
            </a:pPr>
            <a:r>
              <a:rPr sz="1700" b="1" i="0">
                <a:solidFill>
                  <a:srgbClr val="FFFFFF"/>
                </a:solidFill>
                <a:latin typeface="Lucida Sans Unicode"/>
              </a:rPr>
              <a:t>Partner-led hall</a:t>
            </a:r>
          </a:p>
          <a:p>
            <a:pPr algn="l">
              <a:lnSpc>
                <a:spcPct val="105000"/>
              </a:lnSpc>
              <a:spcBef>
                <a:spcPts val="300"/>
              </a:spcBef>
            </a:pPr>
            <a:r>
              <a:rPr sz="1300" b="0" i="0">
                <a:solidFill>
                  <a:srgbClr val="FFFFFF"/>
                </a:solidFill>
                <a:latin typeface="Lucida Sans Unicode"/>
              </a:rPr>
              <a:t>600 beds, developer’s land, nominations</a:t>
            </a:r>
          </a:p>
        </p:txBody>
      </p:sp>
      <p:sp>
        <p:nvSpPr>
          <p:cNvPr id="7" name="Rectangle 6"/>
          <p:cNvSpPr/>
          <p:nvPr/>
        </p:nvSpPr>
        <p:spPr>
          <a:xfrm>
            <a:off x="9512808" y="2331720"/>
            <a:ext cx="3124200" cy="1143000"/>
          </a:xfrm>
          <a:prstGeom prst="rect">
            <a:avLst/>
          </a:prstGeom>
          <a:solidFill>
            <a:srgbClr val="004F59"/>
          </a:solidFill>
          <a:ln>
            <a:noFill/>
          </a:ln>
        </p:spPr>
        <p:txBody>
          <a:bodyPr rtlCol="0" anchor="ctr"/>
          <a:lstStyle/>
          <a:p>
            <a:pPr algn="ctr"/>
            <a:endParaRPr/>
          </a:p>
        </p:txBody>
      </p:sp>
      <p:sp>
        <p:nvSpPr>
          <p:cNvPr id="8" name="TextBox 7"/>
          <p:cNvSpPr txBox="1"/>
          <p:nvPr/>
        </p:nvSpPr>
        <p:spPr>
          <a:xfrm>
            <a:off x="9741408" y="2331720"/>
            <a:ext cx="2667000" cy="1143000"/>
          </a:xfrm>
          <a:prstGeom prst="rect">
            <a:avLst/>
          </a:prstGeom>
          <a:noFill/>
        </p:spPr>
        <p:txBody>
          <a:bodyPr wrap="square" lIns="0" tIns="0" rIns="0" bIns="0" anchor="ctr">
            <a:spAutoFit/>
          </a:bodyPr>
          <a:lstStyle/>
          <a:p>
            <a:pPr algn="l">
              <a:lnSpc>
                <a:spcPct val="105000"/>
              </a:lnSpc>
            </a:pPr>
            <a:r>
              <a:rPr sz="1700" b="1" i="0">
                <a:solidFill>
                  <a:srgbClr val="FFFFFF"/>
                </a:solidFill>
                <a:latin typeface="Lucida Sans Unicode"/>
              </a:rPr>
              <a:t>Existing buildings</a:t>
            </a:r>
          </a:p>
          <a:p>
            <a:pPr algn="l">
              <a:lnSpc>
                <a:spcPct val="105000"/>
              </a:lnSpc>
              <a:spcBef>
                <a:spcPts val="300"/>
              </a:spcBef>
            </a:pPr>
            <a:r>
              <a:rPr sz="1300" b="0" i="0">
                <a:solidFill>
                  <a:srgbClr val="FFFFFF"/>
                </a:solidFill>
                <a:latin typeface="Lucida Sans Unicode"/>
              </a:rPr>
              <a:t>Refurbishment, or conversion to studios</a:t>
            </a:r>
          </a:p>
        </p:txBody>
      </p:sp>
      <p:sp>
        <p:nvSpPr>
          <p:cNvPr id="9" name="TextBox 8"/>
          <p:cNvSpPr txBox="1"/>
          <p:nvPr/>
        </p:nvSpPr>
        <p:spPr>
          <a:xfrm>
            <a:off x="704088" y="3611879"/>
            <a:ext cx="1920239" cy="960120"/>
          </a:xfrm>
          <a:prstGeom prst="rect">
            <a:avLst/>
          </a:prstGeom>
          <a:noFill/>
        </p:spPr>
        <p:txBody>
          <a:bodyPr wrap="square" lIns="0" tIns="0" rIns="0" bIns="0" anchor="ctr">
            <a:spAutoFit/>
          </a:bodyPr>
          <a:lstStyle/>
          <a:p>
            <a:pPr algn="l">
              <a:lnSpc>
                <a:spcPct val="105000"/>
              </a:lnSpc>
            </a:pPr>
            <a:r>
              <a:rPr sz="1600" b="1" i="0">
                <a:solidFill>
                  <a:srgbClr val="808080"/>
                </a:solidFill>
                <a:latin typeface="Lucida Sans Unicode"/>
              </a:rPr>
              <a:t>Caught?</a:t>
            </a:r>
          </a:p>
        </p:txBody>
      </p:sp>
      <p:sp>
        <p:nvSpPr>
          <p:cNvPr id="10" name="TextBox 9"/>
          <p:cNvSpPr txBox="1"/>
          <p:nvPr/>
        </p:nvSpPr>
        <p:spPr>
          <a:xfrm>
            <a:off x="3127248" y="3611879"/>
            <a:ext cx="2667000" cy="960120"/>
          </a:xfrm>
          <a:prstGeom prst="rect">
            <a:avLst/>
          </a:prstGeom>
          <a:noFill/>
        </p:spPr>
        <p:txBody>
          <a:bodyPr wrap="square" lIns="0" tIns="0" rIns="0" bIns="0" anchor="ctr">
            <a:spAutoFit/>
          </a:bodyPr>
          <a:lstStyle/>
          <a:p>
            <a:pPr algn="l">
              <a:lnSpc>
                <a:spcPct val="105000"/>
              </a:lnSpc>
            </a:pPr>
            <a:r>
              <a:rPr sz="1700" b="1" i="0">
                <a:solidFill>
                  <a:srgbClr val="004F59"/>
                </a:solidFill>
                <a:latin typeface="Lucida Sans Unicode"/>
              </a:rPr>
              <a:t>Yes</a:t>
            </a:r>
          </a:p>
        </p:txBody>
      </p:sp>
      <p:sp>
        <p:nvSpPr>
          <p:cNvPr id="11" name="TextBox 10"/>
          <p:cNvSpPr txBox="1"/>
          <p:nvPr/>
        </p:nvSpPr>
        <p:spPr>
          <a:xfrm>
            <a:off x="6434328" y="3611879"/>
            <a:ext cx="2667000" cy="960120"/>
          </a:xfrm>
          <a:prstGeom prst="rect">
            <a:avLst/>
          </a:prstGeom>
          <a:noFill/>
        </p:spPr>
        <p:txBody>
          <a:bodyPr wrap="square" lIns="0" tIns="0" rIns="0" bIns="0" anchor="ctr">
            <a:spAutoFit/>
          </a:bodyPr>
          <a:lstStyle/>
          <a:p>
            <a:pPr algn="l">
              <a:lnSpc>
                <a:spcPct val="105000"/>
              </a:lnSpc>
            </a:pPr>
            <a:r>
              <a:rPr sz="1700" b="1" i="0">
                <a:solidFill>
                  <a:srgbClr val="004F59"/>
                </a:solidFill>
                <a:latin typeface="Lucida Sans Unicode"/>
              </a:rPr>
              <a:t>Yes</a:t>
            </a:r>
          </a:p>
        </p:txBody>
      </p:sp>
      <p:sp>
        <p:nvSpPr>
          <p:cNvPr id="12" name="TextBox 11"/>
          <p:cNvSpPr txBox="1"/>
          <p:nvPr/>
        </p:nvSpPr>
        <p:spPr>
          <a:xfrm>
            <a:off x="9741408" y="3611879"/>
            <a:ext cx="2667000" cy="960120"/>
          </a:xfrm>
          <a:prstGeom prst="rect">
            <a:avLst/>
          </a:prstGeom>
          <a:noFill/>
        </p:spPr>
        <p:txBody>
          <a:bodyPr wrap="square" lIns="0" tIns="0" rIns="0" bIns="0" anchor="ctr">
            <a:spAutoFit/>
          </a:bodyPr>
          <a:lstStyle/>
          <a:p>
            <a:pPr algn="l">
              <a:lnSpc>
                <a:spcPct val="105000"/>
              </a:lnSpc>
            </a:pPr>
            <a:r>
              <a:rPr sz="1700" b="1" i="0">
                <a:solidFill>
                  <a:srgbClr val="004F59"/>
                </a:solidFill>
                <a:latin typeface="Lucida Sans Unicode"/>
              </a:rPr>
              <a:t>Conversion only</a:t>
            </a:r>
          </a:p>
        </p:txBody>
      </p:sp>
      <p:cxnSp>
        <p:nvCxnSpPr>
          <p:cNvPr id="13" name="Connector 12"/>
          <p:cNvCxnSpPr/>
          <p:nvPr/>
        </p:nvCxnSpPr>
        <p:spPr>
          <a:xfrm>
            <a:off x="704088" y="4572000"/>
            <a:ext cx="12024360" cy="0"/>
          </a:xfrm>
          <a:prstGeom prst="line">
            <a:avLst/>
          </a:prstGeom>
          <a:ln w="12700">
            <a:solidFill>
              <a:srgbClr val="D2D0C4"/>
            </a:solidFill>
          </a:ln>
        </p:spPr>
      </p:cxnSp>
      <p:sp>
        <p:nvSpPr>
          <p:cNvPr id="14" name="TextBox 13"/>
          <p:cNvSpPr txBox="1"/>
          <p:nvPr/>
        </p:nvSpPr>
        <p:spPr>
          <a:xfrm>
            <a:off x="704088" y="4617720"/>
            <a:ext cx="1920239" cy="960120"/>
          </a:xfrm>
          <a:prstGeom prst="rect">
            <a:avLst/>
          </a:prstGeom>
          <a:noFill/>
        </p:spPr>
        <p:txBody>
          <a:bodyPr wrap="square" lIns="0" tIns="0" rIns="0" bIns="0" anchor="ctr">
            <a:spAutoFit/>
          </a:bodyPr>
          <a:lstStyle/>
          <a:p>
            <a:pPr algn="l">
              <a:lnSpc>
                <a:spcPct val="105000"/>
              </a:lnSpc>
            </a:pPr>
            <a:r>
              <a:rPr sz="1600" b="1" i="0">
                <a:solidFill>
                  <a:srgbClr val="808080"/>
                </a:solidFill>
                <a:latin typeface="Lucida Sans Unicode"/>
              </a:rPr>
              <a:t>Who pays?</a:t>
            </a:r>
          </a:p>
        </p:txBody>
      </p:sp>
      <p:sp>
        <p:nvSpPr>
          <p:cNvPr id="15" name="TextBox 14"/>
          <p:cNvSpPr txBox="1"/>
          <p:nvPr/>
        </p:nvSpPr>
        <p:spPr>
          <a:xfrm>
            <a:off x="3127248" y="4617720"/>
            <a:ext cx="2667000" cy="960120"/>
          </a:xfrm>
          <a:prstGeom prst="rect">
            <a:avLst/>
          </a:prstGeom>
          <a:noFill/>
        </p:spPr>
        <p:txBody>
          <a:bodyPr wrap="square" lIns="0" tIns="0" rIns="0" bIns="0" anchor="ctr">
            <a:spAutoFit/>
          </a:bodyPr>
          <a:lstStyle/>
          <a:p>
            <a:pPr algn="l">
              <a:lnSpc>
                <a:spcPct val="105000"/>
              </a:lnSpc>
            </a:pPr>
            <a:r>
              <a:rPr sz="1700" b="1" i="0">
                <a:solidFill>
                  <a:srgbClr val="004F59"/>
                </a:solidFill>
                <a:latin typeface="Lucida Sans Unicode"/>
              </a:rPr>
              <a:t>The university</a:t>
            </a:r>
          </a:p>
        </p:txBody>
      </p:sp>
      <p:sp>
        <p:nvSpPr>
          <p:cNvPr id="16" name="TextBox 15"/>
          <p:cNvSpPr txBox="1"/>
          <p:nvPr/>
        </p:nvSpPr>
        <p:spPr>
          <a:xfrm>
            <a:off x="6434328" y="4617720"/>
            <a:ext cx="2667000" cy="960120"/>
          </a:xfrm>
          <a:prstGeom prst="rect">
            <a:avLst/>
          </a:prstGeom>
          <a:noFill/>
        </p:spPr>
        <p:txBody>
          <a:bodyPr wrap="square" lIns="0" tIns="0" rIns="0" bIns="0" anchor="ctr">
            <a:spAutoFit/>
          </a:bodyPr>
          <a:lstStyle/>
          <a:p>
            <a:pPr algn="l">
              <a:lnSpc>
                <a:spcPct val="105000"/>
              </a:lnSpc>
            </a:pPr>
            <a:r>
              <a:rPr sz="1700" b="1" i="0">
                <a:solidFill>
                  <a:srgbClr val="004F59"/>
                </a:solidFill>
                <a:latin typeface="Lucida Sans Unicode"/>
              </a:rPr>
              <a:t>The developer</a:t>
            </a:r>
          </a:p>
        </p:txBody>
      </p:sp>
      <p:sp>
        <p:nvSpPr>
          <p:cNvPr id="17" name="TextBox 16"/>
          <p:cNvSpPr txBox="1"/>
          <p:nvPr/>
        </p:nvSpPr>
        <p:spPr>
          <a:xfrm>
            <a:off x="9741408" y="4617720"/>
            <a:ext cx="2667000" cy="960120"/>
          </a:xfrm>
          <a:prstGeom prst="rect">
            <a:avLst/>
          </a:prstGeom>
          <a:noFill/>
        </p:spPr>
        <p:txBody>
          <a:bodyPr wrap="square" lIns="0" tIns="0" rIns="0" bIns="0" anchor="ctr">
            <a:spAutoFit/>
          </a:bodyPr>
          <a:lstStyle/>
          <a:p>
            <a:pPr algn="l">
              <a:lnSpc>
                <a:spcPct val="105000"/>
              </a:lnSpc>
            </a:pPr>
            <a:r>
              <a:rPr sz="1700" b="1" i="0">
                <a:solidFill>
                  <a:srgbClr val="004F59"/>
                </a:solidFill>
                <a:latin typeface="Lucida Sans Unicode"/>
              </a:rPr>
              <a:t>The client</a:t>
            </a:r>
          </a:p>
        </p:txBody>
      </p:sp>
      <p:cxnSp>
        <p:nvCxnSpPr>
          <p:cNvPr id="18" name="Connector 17"/>
          <p:cNvCxnSpPr/>
          <p:nvPr/>
        </p:nvCxnSpPr>
        <p:spPr>
          <a:xfrm>
            <a:off x="704088" y="5577840"/>
            <a:ext cx="12024360" cy="0"/>
          </a:xfrm>
          <a:prstGeom prst="line">
            <a:avLst/>
          </a:prstGeom>
          <a:ln w="12700">
            <a:solidFill>
              <a:srgbClr val="D2D0C4"/>
            </a:solidFill>
          </a:ln>
        </p:spPr>
      </p:cxnSp>
      <p:sp>
        <p:nvSpPr>
          <p:cNvPr id="19" name="TextBox 18"/>
          <p:cNvSpPr txBox="1"/>
          <p:nvPr/>
        </p:nvSpPr>
        <p:spPr>
          <a:xfrm>
            <a:off x="704088" y="5623560"/>
            <a:ext cx="1920239" cy="960120"/>
          </a:xfrm>
          <a:prstGeom prst="rect">
            <a:avLst/>
          </a:prstGeom>
          <a:noFill/>
        </p:spPr>
        <p:txBody>
          <a:bodyPr wrap="square" lIns="0" tIns="0" rIns="0" bIns="0" anchor="ctr">
            <a:spAutoFit/>
          </a:bodyPr>
          <a:lstStyle/>
          <a:p>
            <a:pPr algn="l">
              <a:lnSpc>
                <a:spcPct val="105000"/>
              </a:lnSpc>
            </a:pPr>
            <a:r>
              <a:rPr sz="1600" b="1" i="0">
                <a:solidFill>
                  <a:srgbClr val="808080"/>
                </a:solidFill>
                <a:latin typeface="Lucida Sans Unicode"/>
              </a:rPr>
              <a:t>Key action</a:t>
            </a:r>
          </a:p>
        </p:txBody>
      </p:sp>
      <p:sp>
        <p:nvSpPr>
          <p:cNvPr id="20" name="TextBox 19"/>
          <p:cNvSpPr txBox="1"/>
          <p:nvPr/>
        </p:nvSpPr>
        <p:spPr>
          <a:xfrm>
            <a:off x="3127248" y="5623560"/>
            <a:ext cx="2667000" cy="960120"/>
          </a:xfrm>
          <a:prstGeom prst="rect">
            <a:avLst/>
          </a:prstGeom>
          <a:noFill/>
        </p:spPr>
        <p:txBody>
          <a:bodyPr wrap="square" lIns="0" tIns="0" rIns="0" bIns="0" anchor="ctr">
            <a:spAutoFit/>
          </a:bodyPr>
          <a:lstStyle/>
          <a:p>
            <a:pPr algn="l">
              <a:lnSpc>
                <a:spcPct val="105000"/>
              </a:lnSpc>
            </a:pPr>
            <a:r>
              <a:rPr sz="1500" b="0" i="0">
                <a:solidFill>
                  <a:srgbClr val="404040"/>
                </a:solidFill>
                <a:latin typeface="Lucida Sans Unicode"/>
              </a:rPr>
              <a:t>Cost plan, brownfield test, contract terms</a:t>
            </a:r>
          </a:p>
        </p:txBody>
      </p:sp>
      <p:sp>
        <p:nvSpPr>
          <p:cNvPr id="21" name="TextBox 20"/>
          <p:cNvSpPr txBox="1"/>
          <p:nvPr/>
        </p:nvSpPr>
        <p:spPr>
          <a:xfrm>
            <a:off x="6434328" y="5623560"/>
            <a:ext cx="2667000" cy="960120"/>
          </a:xfrm>
          <a:prstGeom prst="rect">
            <a:avLst/>
          </a:prstGeom>
          <a:noFill/>
        </p:spPr>
        <p:txBody>
          <a:bodyPr wrap="square" lIns="0" tIns="0" rIns="0" bIns="0" anchor="ctr">
            <a:spAutoFit/>
          </a:bodyPr>
          <a:lstStyle/>
          <a:p>
            <a:pPr algn="l">
              <a:lnSpc>
                <a:spcPct val="105000"/>
              </a:lnSpc>
            </a:pPr>
            <a:r>
              <a:rPr sz="1500" b="0" i="0">
                <a:solidFill>
                  <a:srgbClr val="404040"/>
                </a:solidFill>
                <a:latin typeface="Lucida Sans Unicode"/>
              </a:rPr>
              <a:t>Raise early; settle it in the nomination agreement</a:t>
            </a:r>
          </a:p>
        </p:txBody>
      </p:sp>
      <p:sp>
        <p:nvSpPr>
          <p:cNvPr id="22" name="TextBox 21"/>
          <p:cNvSpPr txBox="1"/>
          <p:nvPr/>
        </p:nvSpPr>
        <p:spPr>
          <a:xfrm>
            <a:off x="9741408" y="5623560"/>
            <a:ext cx="2667000" cy="960120"/>
          </a:xfrm>
          <a:prstGeom prst="rect">
            <a:avLst/>
          </a:prstGeom>
          <a:noFill/>
        </p:spPr>
        <p:txBody>
          <a:bodyPr wrap="square" lIns="0" tIns="0" rIns="0" bIns="0" anchor="ctr">
            <a:spAutoFit/>
          </a:bodyPr>
          <a:lstStyle/>
          <a:p>
            <a:pPr algn="l">
              <a:lnSpc>
                <a:spcPct val="105000"/>
              </a:lnSpc>
            </a:pPr>
            <a:r>
              <a:rPr sz="1500" b="0" i="0">
                <a:solidFill>
                  <a:srgbClr val="404040"/>
                </a:solidFill>
                <a:latin typeface="Lucida Sans Unicode"/>
              </a:rPr>
              <a:t>Permitted development gets the reduced rate</a:t>
            </a:r>
          </a:p>
        </p:txBody>
      </p:sp>
      <p:cxnSp>
        <p:nvCxnSpPr>
          <p:cNvPr id="23" name="Connector 22"/>
          <p:cNvCxnSpPr/>
          <p:nvPr/>
        </p:nvCxnSpPr>
        <p:spPr>
          <a:xfrm>
            <a:off x="704088" y="6583680"/>
            <a:ext cx="12024360" cy="0"/>
          </a:xfrm>
          <a:prstGeom prst="line">
            <a:avLst/>
          </a:prstGeom>
          <a:ln w="12700">
            <a:solidFill>
              <a:srgbClr val="D2D0C4"/>
            </a:solidFill>
          </a:ln>
        </p:spPr>
      </p:cxn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4088" y="1325880"/>
            <a:ext cx="11704320" cy="548640"/>
          </a:xfrm>
        </p:spPr>
        <p:txBody>
          <a:bodyPr/>
          <a:lstStyle/>
          <a:p>
            <a:r>
              <a:rPr sz="3000" b="1">
                <a:solidFill>
                  <a:srgbClr val="004F59"/>
                </a:solidFill>
                <a:latin typeface="Lucida Sans Unicode"/>
              </a:rPr>
              <a:t>Cost and viability</a:t>
            </a:r>
          </a:p>
        </p:txBody>
      </p:sp>
      <p:sp>
        <p:nvSpPr>
          <p:cNvPr id="3" name="Rectangle 2"/>
          <p:cNvSpPr/>
          <p:nvPr/>
        </p:nvSpPr>
        <p:spPr>
          <a:xfrm>
            <a:off x="704088" y="2331720"/>
            <a:ext cx="4572000" cy="4251960"/>
          </a:xfrm>
          <a:prstGeom prst="rect">
            <a:avLst/>
          </a:prstGeom>
          <a:solidFill>
            <a:srgbClr val="004F59"/>
          </a:solidFill>
          <a:ln>
            <a:noFill/>
          </a:ln>
        </p:spPr>
        <p:txBody>
          <a:bodyPr rtlCol="0" anchor="ctr"/>
          <a:lstStyle/>
          <a:p>
            <a:pPr algn="ctr"/>
            <a:endParaRPr/>
          </a:p>
        </p:txBody>
      </p:sp>
      <p:sp>
        <p:nvSpPr>
          <p:cNvPr id="4" name="TextBox 3"/>
          <p:cNvSpPr txBox="1"/>
          <p:nvPr/>
        </p:nvSpPr>
        <p:spPr>
          <a:xfrm>
            <a:off x="1115568" y="2743200"/>
            <a:ext cx="3749039" cy="2011680"/>
          </a:xfrm>
          <a:prstGeom prst="rect">
            <a:avLst/>
          </a:prstGeom>
          <a:noFill/>
        </p:spPr>
        <p:txBody>
          <a:bodyPr wrap="square" lIns="0" tIns="0" rIns="0" bIns="0" anchor="t">
            <a:spAutoFit/>
          </a:bodyPr>
          <a:lstStyle/>
          <a:p>
            <a:pPr algn="l">
              <a:lnSpc>
                <a:spcPct val="115000"/>
              </a:lnSpc>
            </a:pPr>
            <a:r>
              <a:rPr sz="2400" b="1" i="0">
                <a:solidFill>
                  <a:srgbClr val="FFFFFF"/>
                </a:solidFill>
                <a:latin typeface="Lucida Sans Unicode"/>
              </a:rPr>
              <a:t>An extra, unavoidable cash cost, paid before completion.</a:t>
            </a:r>
          </a:p>
        </p:txBody>
      </p:sp>
      <p:sp>
        <p:nvSpPr>
          <p:cNvPr id="5" name="TextBox 4"/>
          <p:cNvSpPr txBox="1"/>
          <p:nvPr/>
        </p:nvSpPr>
        <p:spPr>
          <a:xfrm>
            <a:off x="1115568" y="4846320"/>
            <a:ext cx="3749039" cy="1463040"/>
          </a:xfrm>
          <a:prstGeom prst="rect">
            <a:avLst/>
          </a:prstGeom>
          <a:noFill/>
        </p:spPr>
        <p:txBody>
          <a:bodyPr wrap="square" lIns="0" tIns="0" rIns="0" bIns="0" anchor="t">
            <a:spAutoFit/>
          </a:bodyPr>
          <a:lstStyle/>
          <a:p>
            <a:pPr algn="l">
              <a:lnSpc>
                <a:spcPct val="105000"/>
              </a:lnSpc>
            </a:pPr>
            <a:r>
              <a:rPr sz="1700" b="1" i="0">
                <a:solidFill>
                  <a:srgbClr val="EA7600"/>
                </a:solidFill>
                <a:latin typeface="Lucida Sans Unicode"/>
              </a:rPr>
              <a:t>Price it early.</a:t>
            </a:r>
          </a:p>
          <a:p>
            <a:pPr algn="l">
              <a:lnSpc>
                <a:spcPct val="105000"/>
              </a:lnSpc>
              <a:spcBef>
                <a:spcPts val="400"/>
              </a:spcBef>
            </a:pPr>
            <a:r>
              <a:rPr sz="1700" b="1" i="0">
                <a:solidFill>
                  <a:srgbClr val="EA7600"/>
                </a:solidFill>
                <a:latin typeface="Lucida Sans Unicode"/>
              </a:rPr>
              <a:t>Show it clearly.</a:t>
            </a:r>
          </a:p>
          <a:p>
            <a:pPr algn="l">
              <a:lnSpc>
                <a:spcPct val="105000"/>
              </a:lnSpc>
              <a:spcBef>
                <a:spcPts val="400"/>
              </a:spcBef>
            </a:pPr>
            <a:r>
              <a:rPr sz="1700" b="1" i="0">
                <a:solidFill>
                  <a:srgbClr val="EA7600"/>
                </a:solidFill>
                <a:latin typeface="Lucida Sans Unicode"/>
              </a:rPr>
              <a:t>Decide who pays.</a:t>
            </a:r>
          </a:p>
        </p:txBody>
      </p:sp>
      <p:sp>
        <p:nvSpPr>
          <p:cNvPr id="6" name="TextBox 5"/>
          <p:cNvSpPr txBox="1"/>
          <p:nvPr/>
        </p:nvSpPr>
        <p:spPr>
          <a:xfrm>
            <a:off x="5824727" y="2331720"/>
            <a:ext cx="6903720" cy="960120"/>
          </a:xfrm>
          <a:prstGeom prst="rect">
            <a:avLst/>
          </a:prstGeom>
          <a:noFill/>
        </p:spPr>
        <p:txBody>
          <a:bodyPr wrap="square" lIns="0" tIns="0" rIns="0" bIns="0" anchor="ctr">
            <a:spAutoFit/>
          </a:bodyPr>
          <a:lstStyle/>
          <a:p>
            <a:pPr algn="l">
              <a:lnSpc>
                <a:spcPct val="105000"/>
              </a:lnSpc>
            </a:pPr>
            <a:r>
              <a:rPr sz="1900" b="1" i="0">
                <a:solidFill>
                  <a:srgbClr val="004F59"/>
                </a:solidFill>
                <a:latin typeface="Lucida Sans Unicode"/>
              </a:rPr>
              <a:t>Cost plans</a:t>
            </a:r>
          </a:p>
          <a:p>
            <a:pPr algn="l">
              <a:lnSpc>
                <a:spcPct val="105000"/>
              </a:lnSpc>
              <a:spcBef>
                <a:spcPts val="300"/>
              </a:spcBef>
            </a:pPr>
            <a:r>
              <a:rPr sz="1500" b="0" i="0">
                <a:solidFill>
                  <a:srgbClr val="404040"/>
                </a:solidFill>
                <a:latin typeface="Lucida Sans Unicode"/>
              </a:rPr>
              <a:t>A separate, visible line</a:t>
            </a:r>
          </a:p>
        </p:txBody>
      </p:sp>
      <p:cxnSp>
        <p:nvCxnSpPr>
          <p:cNvPr id="7" name="Connector 6"/>
          <p:cNvCxnSpPr/>
          <p:nvPr/>
        </p:nvCxnSpPr>
        <p:spPr>
          <a:xfrm>
            <a:off x="5824727" y="3383279"/>
            <a:ext cx="6903721" cy="0"/>
          </a:xfrm>
          <a:prstGeom prst="line">
            <a:avLst/>
          </a:prstGeom>
          <a:ln w="12700">
            <a:solidFill>
              <a:srgbClr val="D2D0C4"/>
            </a:solidFill>
          </a:ln>
        </p:spPr>
      </p:cxnSp>
      <p:sp>
        <p:nvSpPr>
          <p:cNvPr id="8" name="TextBox 7"/>
          <p:cNvSpPr txBox="1"/>
          <p:nvPr/>
        </p:nvSpPr>
        <p:spPr>
          <a:xfrm>
            <a:off x="5824727" y="3429000"/>
            <a:ext cx="6903720" cy="960120"/>
          </a:xfrm>
          <a:prstGeom prst="rect">
            <a:avLst/>
          </a:prstGeom>
          <a:noFill/>
        </p:spPr>
        <p:txBody>
          <a:bodyPr wrap="square" lIns="0" tIns="0" rIns="0" bIns="0" anchor="ctr">
            <a:spAutoFit/>
          </a:bodyPr>
          <a:lstStyle/>
          <a:p>
            <a:pPr algn="l">
              <a:lnSpc>
                <a:spcPct val="105000"/>
              </a:lnSpc>
            </a:pPr>
            <a:r>
              <a:rPr sz="1900" b="1" i="0">
                <a:solidFill>
                  <a:srgbClr val="004F59"/>
                </a:solidFill>
                <a:latin typeface="Lucida Sans Unicode"/>
              </a:rPr>
              <a:t>Business cases</a:t>
            </a:r>
          </a:p>
          <a:p>
            <a:pPr algn="l">
              <a:lnSpc>
                <a:spcPct val="105000"/>
              </a:lnSpc>
              <a:spcBef>
                <a:spcPts val="300"/>
              </a:spcBef>
            </a:pPr>
            <a:r>
              <a:rPr sz="1500" b="0" i="0">
                <a:solidFill>
                  <a:srgbClr val="404040"/>
                </a:solidFill>
                <a:latin typeface="Lucida Sans Unicode"/>
              </a:rPr>
              <a:t>Shown expressly in council and committee papers</a:t>
            </a:r>
          </a:p>
        </p:txBody>
      </p:sp>
      <p:cxnSp>
        <p:nvCxnSpPr>
          <p:cNvPr id="9" name="Connector 8"/>
          <p:cNvCxnSpPr/>
          <p:nvPr/>
        </p:nvCxnSpPr>
        <p:spPr>
          <a:xfrm>
            <a:off x="5824727" y="4480560"/>
            <a:ext cx="6903721" cy="0"/>
          </a:xfrm>
          <a:prstGeom prst="line">
            <a:avLst/>
          </a:prstGeom>
          <a:ln w="12700">
            <a:solidFill>
              <a:srgbClr val="D2D0C4"/>
            </a:solidFill>
          </a:ln>
        </p:spPr>
      </p:cxnSp>
      <p:sp>
        <p:nvSpPr>
          <p:cNvPr id="10" name="TextBox 9"/>
          <p:cNvSpPr txBox="1"/>
          <p:nvPr/>
        </p:nvSpPr>
        <p:spPr>
          <a:xfrm>
            <a:off x="5824727" y="4526280"/>
            <a:ext cx="6903720" cy="960120"/>
          </a:xfrm>
          <a:prstGeom prst="rect">
            <a:avLst/>
          </a:prstGeom>
          <a:noFill/>
        </p:spPr>
        <p:txBody>
          <a:bodyPr wrap="square" lIns="0" tIns="0" rIns="0" bIns="0" anchor="ctr">
            <a:spAutoFit/>
          </a:bodyPr>
          <a:lstStyle/>
          <a:p>
            <a:pPr algn="l">
              <a:lnSpc>
                <a:spcPct val="105000"/>
              </a:lnSpc>
            </a:pPr>
            <a:r>
              <a:rPr sz="1900" b="1" i="0">
                <a:solidFill>
                  <a:srgbClr val="004F59"/>
                </a:solidFill>
                <a:latin typeface="Lucida Sans Unicode"/>
              </a:rPr>
              <a:t>Partnership deals</a:t>
            </a:r>
          </a:p>
          <a:p>
            <a:pPr algn="l">
              <a:lnSpc>
                <a:spcPct val="105000"/>
              </a:lnSpc>
              <a:spcBef>
                <a:spcPts val="300"/>
              </a:spcBef>
            </a:pPr>
            <a:r>
              <a:rPr sz="1500" b="0" i="0">
                <a:solidFill>
                  <a:srgbClr val="404040"/>
                </a:solidFill>
                <a:latin typeface="Lucida Sans Unicode"/>
              </a:rPr>
              <a:t>Partners will try to pass it on. Negotiate it.</a:t>
            </a:r>
          </a:p>
        </p:txBody>
      </p:sp>
      <p:cxnSp>
        <p:nvCxnSpPr>
          <p:cNvPr id="11" name="Connector 10"/>
          <p:cNvCxnSpPr/>
          <p:nvPr/>
        </p:nvCxnSpPr>
        <p:spPr>
          <a:xfrm>
            <a:off x="5824727" y="5577840"/>
            <a:ext cx="6903721" cy="0"/>
          </a:xfrm>
          <a:prstGeom prst="line">
            <a:avLst/>
          </a:prstGeom>
          <a:ln w="12700">
            <a:solidFill>
              <a:srgbClr val="D2D0C4"/>
            </a:solidFill>
          </a:ln>
        </p:spPr>
      </p:cxnSp>
      <p:sp>
        <p:nvSpPr>
          <p:cNvPr id="12" name="TextBox 11"/>
          <p:cNvSpPr txBox="1"/>
          <p:nvPr/>
        </p:nvSpPr>
        <p:spPr>
          <a:xfrm>
            <a:off x="5824727" y="5623560"/>
            <a:ext cx="6903720" cy="960120"/>
          </a:xfrm>
          <a:prstGeom prst="rect">
            <a:avLst/>
          </a:prstGeom>
          <a:noFill/>
        </p:spPr>
        <p:txBody>
          <a:bodyPr wrap="square" lIns="0" tIns="0" rIns="0" bIns="0" anchor="ctr">
            <a:spAutoFit/>
          </a:bodyPr>
          <a:lstStyle/>
          <a:p>
            <a:pPr algn="l">
              <a:lnSpc>
                <a:spcPct val="105000"/>
              </a:lnSpc>
            </a:pPr>
            <a:r>
              <a:rPr sz="1900" b="1" i="0">
                <a:solidFill>
                  <a:srgbClr val="004F59"/>
                </a:solidFill>
                <a:latin typeface="Lucida Sans Unicode"/>
              </a:rPr>
              <a:t>Rents</a:t>
            </a:r>
          </a:p>
          <a:p>
            <a:pPr algn="l">
              <a:lnSpc>
                <a:spcPct val="105000"/>
              </a:lnSpc>
              <a:spcBef>
                <a:spcPts val="300"/>
              </a:spcBef>
            </a:pPr>
            <a:r>
              <a:rPr sz="1500" b="0" i="0">
                <a:solidFill>
                  <a:srgbClr val="404040"/>
                </a:solidFill>
                <a:latin typeface="Lucida Sans Unicode"/>
              </a:rPr>
              <a:t>Small per bed, but affordability is under scrutiny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4088" y="1325880"/>
            <a:ext cx="11704320" cy="548640"/>
          </a:xfrm>
        </p:spPr>
        <p:txBody>
          <a:bodyPr/>
          <a:lstStyle/>
          <a:p>
            <a:r>
              <a:rPr sz="3000" b="1">
                <a:solidFill>
                  <a:srgbClr val="004F59"/>
                </a:solidFill>
                <a:latin typeface="Lucida Sans Unicode"/>
              </a:rPr>
              <a:t>Procurement and contracts: five questions</a:t>
            </a:r>
          </a:p>
        </p:txBody>
      </p:sp>
      <p:sp>
        <p:nvSpPr>
          <p:cNvPr id="3" name="TextBox 2"/>
          <p:cNvSpPr txBox="1"/>
          <p:nvPr/>
        </p:nvSpPr>
        <p:spPr>
          <a:xfrm>
            <a:off x="704088" y="2331720"/>
            <a:ext cx="731520" cy="786384"/>
          </a:xfrm>
          <a:prstGeom prst="rect">
            <a:avLst/>
          </a:prstGeom>
          <a:noFill/>
        </p:spPr>
        <p:txBody>
          <a:bodyPr wrap="square" lIns="0" tIns="0" rIns="0" bIns="0" anchor="ctr">
            <a:spAutoFit/>
          </a:bodyPr>
          <a:lstStyle/>
          <a:p>
            <a:pPr algn="l">
              <a:lnSpc>
                <a:spcPct val="105000"/>
              </a:lnSpc>
            </a:pPr>
            <a:r>
              <a:rPr sz="2800" b="1" i="0">
                <a:solidFill>
                  <a:srgbClr val="EA7600"/>
                </a:solidFill>
                <a:latin typeface="Lucida Sans Unicode"/>
              </a:rPr>
              <a:t>1</a:t>
            </a:r>
          </a:p>
        </p:txBody>
      </p:sp>
      <p:sp>
        <p:nvSpPr>
          <p:cNvPr id="4" name="TextBox 3"/>
          <p:cNvSpPr txBox="1"/>
          <p:nvPr/>
        </p:nvSpPr>
        <p:spPr>
          <a:xfrm>
            <a:off x="1481328" y="2331720"/>
            <a:ext cx="11247120" cy="786384"/>
          </a:xfrm>
          <a:prstGeom prst="rect">
            <a:avLst/>
          </a:prstGeom>
          <a:noFill/>
        </p:spPr>
        <p:txBody>
          <a:bodyPr wrap="square" lIns="0" tIns="0" rIns="0" bIns="0" anchor="ctr">
            <a:spAutoFit/>
          </a:bodyPr>
          <a:lstStyle/>
          <a:p>
            <a:pPr algn="l">
              <a:lnSpc>
                <a:spcPct val="105000"/>
              </a:lnSpc>
            </a:pPr>
            <a:r>
              <a:rPr sz="1800" b="1" i="0">
                <a:solidFill>
                  <a:srgbClr val="004F59"/>
                </a:solidFill>
                <a:latin typeface="Lucida Sans Unicode"/>
              </a:rPr>
              <a:t>Who is the client?</a:t>
            </a:r>
          </a:p>
          <a:p>
            <a:pPr algn="l">
              <a:lnSpc>
                <a:spcPct val="105000"/>
              </a:lnSpc>
              <a:spcBef>
                <a:spcPts val="300"/>
              </a:spcBef>
            </a:pPr>
            <a:r>
              <a:rPr sz="1400" b="0" i="0">
                <a:solidFill>
                  <a:srgbClr val="404040"/>
                </a:solidFill>
                <a:latin typeface="Lucida Sans Unicode"/>
              </a:rPr>
              <a:t>The client pays. The university on D&amp;B, often the developer on a DA.</a:t>
            </a:r>
          </a:p>
        </p:txBody>
      </p:sp>
      <p:cxnSp>
        <p:nvCxnSpPr>
          <p:cNvPr id="5" name="Connector 4"/>
          <p:cNvCxnSpPr/>
          <p:nvPr/>
        </p:nvCxnSpPr>
        <p:spPr>
          <a:xfrm>
            <a:off x="704088" y="3154679"/>
            <a:ext cx="12024360" cy="0"/>
          </a:xfrm>
          <a:prstGeom prst="line">
            <a:avLst/>
          </a:prstGeom>
          <a:ln w="12700">
            <a:solidFill>
              <a:srgbClr val="D2D0C4"/>
            </a:solidFill>
          </a:ln>
        </p:spPr>
      </p:cxnSp>
      <p:sp>
        <p:nvSpPr>
          <p:cNvPr id="6" name="TextBox 5"/>
          <p:cNvSpPr txBox="1"/>
          <p:nvPr/>
        </p:nvSpPr>
        <p:spPr>
          <a:xfrm>
            <a:off x="704088" y="3191256"/>
            <a:ext cx="731520" cy="786384"/>
          </a:xfrm>
          <a:prstGeom prst="rect">
            <a:avLst/>
          </a:prstGeom>
          <a:noFill/>
        </p:spPr>
        <p:txBody>
          <a:bodyPr wrap="square" lIns="0" tIns="0" rIns="0" bIns="0" anchor="ctr">
            <a:spAutoFit/>
          </a:bodyPr>
          <a:lstStyle/>
          <a:p>
            <a:pPr algn="l">
              <a:lnSpc>
                <a:spcPct val="105000"/>
              </a:lnSpc>
            </a:pPr>
            <a:r>
              <a:rPr sz="2800" b="1" i="0">
                <a:solidFill>
                  <a:srgbClr val="EA7600"/>
                </a:solidFill>
                <a:latin typeface="Lucida Sans Unicode"/>
              </a:rPr>
              <a:t>2</a:t>
            </a:r>
          </a:p>
        </p:txBody>
      </p:sp>
      <p:sp>
        <p:nvSpPr>
          <p:cNvPr id="7" name="TextBox 6"/>
          <p:cNvSpPr txBox="1"/>
          <p:nvPr/>
        </p:nvSpPr>
        <p:spPr>
          <a:xfrm>
            <a:off x="1481328" y="3191256"/>
            <a:ext cx="11247120" cy="786384"/>
          </a:xfrm>
          <a:prstGeom prst="rect">
            <a:avLst/>
          </a:prstGeom>
          <a:noFill/>
        </p:spPr>
        <p:txBody>
          <a:bodyPr wrap="square" lIns="0" tIns="0" rIns="0" bIns="0" anchor="ctr">
            <a:spAutoFit/>
          </a:bodyPr>
          <a:lstStyle/>
          <a:p>
            <a:pPr algn="l">
              <a:lnSpc>
                <a:spcPct val="105000"/>
              </a:lnSpc>
            </a:pPr>
            <a:r>
              <a:rPr sz="1800" b="1" i="0">
                <a:solidFill>
                  <a:srgbClr val="004F59"/>
                </a:solidFill>
                <a:latin typeface="Lucida Sans Unicode"/>
              </a:rPr>
              <a:t>Is it in the tender and call-off terms?</a:t>
            </a:r>
          </a:p>
          <a:p>
            <a:pPr algn="l">
              <a:lnSpc>
                <a:spcPct val="105000"/>
              </a:lnSpc>
              <a:spcBef>
                <a:spcPts val="300"/>
              </a:spcBef>
            </a:pPr>
            <a:r>
              <a:rPr sz="1400" b="0" i="0">
                <a:solidFill>
                  <a:srgbClr val="404040"/>
                </a:solidFill>
                <a:latin typeface="Lucida Sans Unicode"/>
              </a:rPr>
              <a:t>Say who carries it and give a pricing line.</a:t>
            </a:r>
          </a:p>
        </p:txBody>
      </p:sp>
      <p:cxnSp>
        <p:nvCxnSpPr>
          <p:cNvPr id="8" name="Connector 7"/>
          <p:cNvCxnSpPr/>
          <p:nvPr/>
        </p:nvCxnSpPr>
        <p:spPr>
          <a:xfrm>
            <a:off x="704088" y="4014215"/>
            <a:ext cx="12024360" cy="0"/>
          </a:xfrm>
          <a:prstGeom prst="line">
            <a:avLst/>
          </a:prstGeom>
          <a:ln w="12700">
            <a:solidFill>
              <a:srgbClr val="D2D0C4"/>
            </a:solidFill>
          </a:ln>
        </p:spPr>
      </p:cxnSp>
      <p:sp>
        <p:nvSpPr>
          <p:cNvPr id="9" name="TextBox 8"/>
          <p:cNvSpPr txBox="1"/>
          <p:nvPr/>
        </p:nvSpPr>
        <p:spPr>
          <a:xfrm>
            <a:off x="704088" y="4050791"/>
            <a:ext cx="731520" cy="786384"/>
          </a:xfrm>
          <a:prstGeom prst="rect">
            <a:avLst/>
          </a:prstGeom>
          <a:noFill/>
        </p:spPr>
        <p:txBody>
          <a:bodyPr wrap="square" lIns="0" tIns="0" rIns="0" bIns="0" anchor="ctr">
            <a:spAutoFit/>
          </a:bodyPr>
          <a:lstStyle/>
          <a:p>
            <a:pPr algn="l">
              <a:lnSpc>
                <a:spcPct val="105000"/>
              </a:lnSpc>
            </a:pPr>
            <a:r>
              <a:rPr sz="2800" b="1" i="0">
                <a:solidFill>
                  <a:srgbClr val="EA7600"/>
                </a:solidFill>
                <a:latin typeface="Lucida Sans Unicode"/>
              </a:rPr>
              <a:t>3</a:t>
            </a:r>
          </a:p>
        </p:txBody>
      </p:sp>
      <p:sp>
        <p:nvSpPr>
          <p:cNvPr id="10" name="TextBox 9"/>
          <p:cNvSpPr txBox="1"/>
          <p:nvPr/>
        </p:nvSpPr>
        <p:spPr>
          <a:xfrm>
            <a:off x="1481328" y="4050791"/>
            <a:ext cx="11247120" cy="786384"/>
          </a:xfrm>
          <a:prstGeom prst="rect">
            <a:avLst/>
          </a:prstGeom>
          <a:noFill/>
        </p:spPr>
        <p:txBody>
          <a:bodyPr wrap="square" lIns="0" tIns="0" rIns="0" bIns="0" anchor="ctr">
            <a:spAutoFit/>
          </a:bodyPr>
          <a:lstStyle/>
          <a:p>
            <a:pPr algn="l">
              <a:lnSpc>
                <a:spcPct val="105000"/>
              </a:lnSpc>
            </a:pPr>
            <a:r>
              <a:rPr sz="1800" b="1" i="0">
                <a:solidFill>
                  <a:srgbClr val="004F59"/>
                </a:solidFill>
                <a:latin typeface="Lucida Sans Unicode"/>
              </a:rPr>
              <a:t>Do the contracts and appointments deal with it?</a:t>
            </a:r>
          </a:p>
          <a:p>
            <a:pPr algn="l">
              <a:lnSpc>
                <a:spcPct val="105000"/>
              </a:lnSpc>
              <a:spcBef>
                <a:spcPts val="300"/>
              </a:spcBef>
            </a:pPr>
            <a:r>
              <a:rPr sz="1400" b="0" i="0">
                <a:solidFill>
                  <a:srgbClr val="404040"/>
                </a:solidFill>
                <a:latin typeface="Lucida Sans Unicode"/>
              </a:rPr>
              <a:t>‘All fees and charges’ may not cover it. Be express.</a:t>
            </a:r>
          </a:p>
        </p:txBody>
      </p:sp>
      <p:cxnSp>
        <p:nvCxnSpPr>
          <p:cNvPr id="11" name="Connector 10"/>
          <p:cNvCxnSpPr/>
          <p:nvPr/>
        </p:nvCxnSpPr>
        <p:spPr>
          <a:xfrm>
            <a:off x="704088" y="4873752"/>
            <a:ext cx="12024360" cy="0"/>
          </a:xfrm>
          <a:prstGeom prst="line">
            <a:avLst/>
          </a:prstGeom>
          <a:ln w="12700">
            <a:solidFill>
              <a:srgbClr val="D2D0C4"/>
            </a:solidFill>
          </a:ln>
        </p:spPr>
      </p:cxnSp>
      <p:sp>
        <p:nvSpPr>
          <p:cNvPr id="12" name="TextBox 11"/>
          <p:cNvSpPr txBox="1"/>
          <p:nvPr/>
        </p:nvSpPr>
        <p:spPr>
          <a:xfrm>
            <a:off x="704088" y="4910327"/>
            <a:ext cx="731520" cy="786384"/>
          </a:xfrm>
          <a:prstGeom prst="rect">
            <a:avLst/>
          </a:prstGeom>
          <a:noFill/>
        </p:spPr>
        <p:txBody>
          <a:bodyPr wrap="square" lIns="0" tIns="0" rIns="0" bIns="0" anchor="ctr">
            <a:spAutoFit/>
          </a:bodyPr>
          <a:lstStyle/>
          <a:p>
            <a:pPr algn="l">
              <a:lnSpc>
                <a:spcPct val="105000"/>
              </a:lnSpc>
            </a:pPr>
            <a:r>
              <a:rPr sz="2800" b="1" i="0">
                <a:solidFill>
                  <a:srgbClr val="EA7600"/>
                </a:solidFill>
                <a:latin typeface="Lucida Sans Unicode"/>
              </a:rPr>
              <a:t>4</a:t>
            </a:r>
          </a:p>
        </p:txBody>
      </p:sp>
      <p:sp>
        <p:nvSpPr>
          <p:cNvPr id="13" name="TextBox 12"/>
          <p:cNvSpPr txBox="1"/>
          <p:nvPr/>
        </p:nvSpPr>
        <p:spPr>
          <a:xfrm>
            <a:off x="1481328" y="4910327"/>
            <a:ext cx="11247120" cy="786384"/>
          </a:xfrm>
          <a:prstGeom prst="rect">
            <a:avLst/>
          </a:prstGeom>
          <a:noFill/>
        </p:spPr>
        <p:txBody>
          <a:bodyPr wrap="square" lIns="0" tIns="0" rIns="0" bIns="0" anchor="ctr">
            <a:spAutoFit/>
          </a:bodyPr>
          <a:lstStyle/>
          <a:p>
            <a:pPr algn="l">
              <a:lnSpc>
                <a:spcPct val="105000"/>
              </a:lnSpc>
            </a:pPr>
            <a:r>
              <a:rPr sz="1800" b="1" i="0">
                <a:solidFill>
                  <a:srgbClr val="004F59"/>
                </a:solidFill>
                <a:latin typeface="Lucida Sans Unicode"/>
              </a:rPr>
              <a:t>What do the development agreements say?</a:t>
            </a:r>
          </a:p>
          <a:p>
            <a:pPr algn="l">
              <a:lnSpc>
                <a:spcPct val="105000"/>
              </a:lnSpc>
              <a:spcBef>
                <a:spcPts val="300"/>
              </a:spcBef>
            </a:pPr>
            <a:r>
              <a:rPr sz="1400" b="0" i="0">
                <a:solidFill>
                  <a:srgbClr val="404040"/>
                </a:solidFill>
                <a:latin typeface="Lucida Sans Unicode"/>
              </a:rPr>
              <a:t>Who pays, when, and who provides the information.</a:t>
            </a:r>
          </a:p>
        </p:txBody>
      </p:sp>
      <p:sp>
        <p:nvSpPr>
          <p:cNvPr id="14" name="Rectangle 13"/>
          <p:cNvSpPr/>
          <p:nvPr/>
        </p:nvSpPr>
        <p:spPr>
          <a:xfrm>
            <a:off x="566928" y="5742431"/>
            <a:ext cx="12298680" cy="841248"/>
          </a:xfrm>
          <a:prstGeom prst="rect">
            <a:avLst/>
          </a:prstGeom>
          <a:solidFill>
            <a:srgbClr val="EEECE1"/>
          </a:solidFill>
          <a:ln>
            <a:noFill/>
          </a:ln>
        </p:spPr>
        <p:txBody>
          <a:bodyPr rtlCol="0" anchor="ctr"/>
          <a:lstStyle/>
          <a:p>
            <a:pPr algn="ctr"/>
            <a:endParaRPr/>
          </a:p>
        </p:txBody>
      </p:sp>
      <p:sp>
        <p:nvSpPr>
          <p:cNvPr id="15" name="TextBox 14"/>
          <p:cNvSpPr txBox="1"/>
          <p:nvPr/>
        </p:nvSpPr>
        <p:spPr>
          <a:xfrm>
            <a:off x="704088" y="5769863"/>
            <a:ext cx="731520" cy="786384"/>
          </a:xfrm>
          <a:prstGeom prst="rect">
            <a:avLst/>
          </a:prstGeom>
          <a:noFill/>
        </p:spPr>
        <p:txBody>
          <a:bodyPr wrap="square" lIns="0" tIns="0" rIns="0" bIns="0" anchor="ctr">
            <a:spAutoFit/>
          </a:bodyPr>
          <a:lstStyle/>
          <a:p>
            <a:pPr algn="l">
              <a:lnSpc>
                <a:spcPct val="105000"/>
              </a:lnSpc>
            </a:pPr>
            <a:r>
              <a:rPr sz="2800" b="1" i="0">
                <a:solidFill>
                  <a:srgbClr val="EA7600"/>
                </a:solidFill>
                <a:latin typeface="Lucida Sans Unicode"/>
              </a:rPr>
              <a:t>5</a:t>
            </a:r>
          </a:p>
        </p:txBody>
      </p:sp>
      <p:sp>
        <p:nvSpPr>
          <p:cNvPr id="16" name="TextBox 15"/>
          <p:cNvSpPr txBox="1"/>
          <p:nvPr/>
        </p:nvSpPr>
        <p:spPr>
          <a:xfrm>
            <a:off x="1481328" y="5769863"/>
            <a:ext cx="11247120" cy="786384"/>
          </a:xfrm>
          <a:prstGeom prst="rect">
            <a:avLst/>
          </a:prstGeom>
          <a:noFill/>
        </p:spPr>
        <p:txBody>
          <a:bodyPr wrap="square" lIns="0" tIns="0" rIns="0" bIns="0" anchor="ctr">
            <a:spAutoFit/>
          </a:bodyPr>
          <a:lstStyle/>
          <a:p>
            <a:pPr algn="l">
              <a:lnSpc>
                <a:spcPct val="105000"/>
              </a:lnSpc>
            </a:pPr>
            <a:r>
              <a:rPr sz="1800" b="1" i="0">
                <a:solidFill>
                  <a:srgbClr val="004F59"/>
                </a:solidFill>
                <a:latin typeface="Lucida Sans Unicode"/>
              </a:rPr>
              <a:t>How is practical completion defined?</a:t>
            </a:r>
          </a:p>
          <a:p>
            <a:pPr algn="l">
              <a:lnSpc>
                <a:spcPct val="105000"/>
              </a:lnSpc>
              <a:spcBef>
                <a:spcPts val="300"/>
              </a:spcBef>
            </a:pPr>
            <a:r>
              <a:rPr sz="1400" b="0" i="0">
                <a:solidFill>
                  <a:srgbClr val="404040"/>
                </a:solidFill>
                <a:latin typeface="Lucida Sans Unicode"/>
              </a:rPr>
              <a:t>No levy, no completion certificate. That’s employer delay.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4088" y="1325880"/>
            <a:ext cx="11704320" cy="548640"/>
          </a:xfrm>
        </p:spPr>
        <p:txBody>
          <a:bodyPr/>
          <a:lstStyle/>
          <a:p>
            <a:r>
              <a:rPr sz="3000" b="1">
                <a:solidFill>
                  <a:srgbClr val="004F59"/>
                </a:solidFill>
                <a:latin typeface="Lucida Sans Unicode"/>
              </a:rPr>
              <a:t>No levy certificate, no students</a:t>
            </a:r>
          </a:p>
        </p:txBody>
      </p:sp>
      <p:sp>
        <p:nvSpPr>
          <p:cNvPr id="3" name="Rectangle 2"/>
          <p:cNvSpPr/>
          <p:nvPr/>
        </p:nvSpPr>
        <p:spPr>
          <a:xfrm>
            <a:off x="704088" y="2331720"/>
            <a:ext cx="3383280" cy="1280160"/>
          </a:xfrm>
          <a:prstGeom prst="rect">
            <a:avLst/>
          </a:prstGeom>
          <a:solidFill>
            <a:srgbClr val="EEECE1"/>
          </a:solidFill>
          <a:ln>
            <a:noFill/>
          </a:ln>
        </p:spPr>
        <p:txBody>
          <a:bodyPr rtlCol="0" anchor="ctr"/>
          <a:lstStyle/>
          <a:p>
            <a:pPr algn="ctr"/>
            <a:endParaRPr/>
          </a:p>
        </p:txBody>
      </p:sp>
      <p:sp>
        <p:nvSpPr>
          <p:cNvPr id="4" name="TextBox 3"/>
          <p:cNvSpPr txBox="1"/>
          <p:nvPr/>
        </p:nvSpPr>
        <p:spPr>
          <a:xfrm>
            <a:off x="932688" y="2331720"/>
            <a:ext cx="2926080" cy="1280160"/>
          </a:xfrm>
          <a:prstGeom prst="rect">
            <a:avLst/>
          </a:prstGeom>
          <a:noFill/>
        </p:spPr>
        <p:txBody>
          <a:bodyPr wrap="square" lIns="0" tIns="0" rIns="0" bIns="0" anchor="ctr">
            <a:spAutoFit/>
          </a:bodyPr>
          <a:lstStyle/>
          <a:p>
            <a:pPr algn="ctr">
              <a:lnSpc>
                <a:spcPct val="105000"/>
              </a:lnSpc>
            </a:pPr>
            <a:r>
              <a:rPr sz="2000" b="1" i="0">
                <a:solidFill>
                  <a:srgbClr val="004F59"/>
                </a:solidFill>
                <a:latin typeface="Lucida Sans Unicode"/>
              </a:rPr>
              <a:t>No levy certificate</a:t>
            </a:r>
          </a:p>
        </p:txBody>
      </p:sp>
      <p:sp>
        <p:nvSpPr>
          <p:cNvPr id="5" name="TextBox 4"/>
          <p:cNvSpPr txBox="1"/>
          <p:nvPr/>
        </p:nvSpPr>
        <p:spPr>
          <a:xfrm>
            <a:off x="4087368" y="2331720"/>
            <a:ext cx="914400" cy="1280160"/>
          </a:xfrm>
          <a:prstGeom prst="rect">
            <a:avLst/>
          </a:prstGeom>
          <a:noFill/>
        </p:spPr>
        <p:txBody>
          <a:bodyPr wrap="square" lIns="0" tIns="0" rIns="0" bIns="0" anchor="ctr">
            <a:spAutoFit/>
          </a:bodyPr>
          <a:lstStyle/>
          <a:p>
            <a:pPr algn="ctr">
              <a:lnSpc>
                <a:spcPct val="105000"/>
              </a:lnSpc>
            </a:pPr>
            <a:r>
              <a:rPr sz="3200" b="1" i="0">
                <a:solidFill>
                  <a:srgbClr val="808080"/>
                </a:solidFill>
                <a:latin typeface="Lucida Sans Unicode"/>
              </a:rPr>
              <a:t>→</a:t>
            </a:r>
          </a:p>
        </p:txBody>
      </p:sp>
      <p:sp>
        <p:nvSpPr>
          <p:cNvPr id="6" name="Rectangle 5"/>
          <p:cNvSpPr/>
          <p:nvPr/>
        </p:nvSpPr>
        <p:spPr>
          <a:xfrm>
            <a:off x="5001768" y="2331720"/>
            <a:ext cx="3383280" cy="1280160"/>
          </a:xfrm>
          <a:prstGeom prst="rect">
            <a:avLst/>
          </a:prstGeom>
          <a:solidFill>
            <a:srgbClr val="004F59"/>
          </a:solidFill>
          <a:ln>
            <a:noFill/>
          </a:ln>
        </p:spPr>
        <p:txBody>
          <a:bodyPr rtlCol="0" anchor="ctr"/>
          <a:lstStyle/>
          <a:p>
            <a:pPr algn="ctr"/>
            <a:endParaRPr/>
          </a:p>
        </p:txBody>
      </p:sp>
      <p:sp>
        <p:nvSpPr>
          <p:cNvPr id="7" name="TextBox 6"/>
          <p:cNvSpPr txBox="1"/>
          <p:nvPr/>
        </p:nvSpPr>
        <p:spPr>
          <a:xfrm>
            <a:off x="5230368" y="2331720"/>
            <a:ext cx="2926080" cy="1280160"/>
          </a:xfrm>
          <a:prstGeom prst="rect">
            <a:avLst/>
          </a:prstGeom>
          <a:noFill/>
        </p:spPr>
        <p:txBody>
          <a:bodyPr wrap="square" lIns="0" tIns="0" rIns="0" bIns="0" anchor="ctr">
            <a:spAutoFit/>
          </a:bodyPr>
          <a:lstStyle/>
          <a:p>
            <a:pPr algn="ctr">
              <a:lnSpc>
                <a:spcPct val="105000"/>
              </a:lnSpc>
            </a:pPr>
            <a:r>
              <a:rPr sz="2000" b="1" i="0">
                <a:solidFill>
                  <a:srgbClr val="FFFFFF"/>
                </a:solidFill>
                <a:latin typeface="Lucida Sans Unicode"/>
              </a:rPr>
              <a:t>No completion certificate</a:t>
            </a:r>
          </a:p>
        </p:txBody>
      </p:sp>
      <p:sp>
        <p:nvSpPr>
          <p:cNvPr id="8" name="TextBox 7"/>
          <p:cNvSpPr txBox="1"/>
          <p:nvPr/>
        </p:nvSpPr>
        <p:spPr>
          <a:xfrm>
            <a:off x="8385048" y="2331720"/>
            <a:ext cx="914400" cy="1280160"/>
          </a:xfrm>
          <a:prstGeom prst="rect">
            <a:avLst/>
          </a:prstGeom>
          <a:noFill/>
        </p:spPr>
        <p:txBody>
          <a:bodyPr wrap="square" lIns="0" tIns="0" rIns="0" bIns="0" anchor="ctr">
            <a:spAutoFit/>
          </a:bodyPr>
          <a:lstStyle/>
          <a:p>
            <a:pPr algn="ctr">
              <a:lnSpc>
                <a:spcPct val="105000"/>
              </a:lnSpc>
            </a:pPr>
            <a:r>
              <a:rPr sz="3200" b="1" i="0">
                <a:solidFill>
                  <a:srgbClr val="808080"/>
                </a:solidFill>
                <a:latin typeface="Lucida Sans Unicode"/>
              </a:rPr>
              <a:t>→</a:t>
            </a:r>
          </a:p>
        </p:txBody>
      </p:sp>
      <p:sp>
        <p:nvSpPr>
          <p:cNvPr id="9" name="Rectangle 8"/>
          <p:cNvSpPr/>
          <p:nvPr/>
        </p:nvSpPr>
        <p:spPr>
          <a:xfrm>
            <a:off x="9299448" y="2331720"/>
            <a:ext cx="3383280" cy="1280160"/>
          </a:xfrm>
          <a:prstGeom prst="rect">
            <a:avLst/>
          </a:prstGeom>
          <a:solidFill>
            <a:srgbClr val="EA7600"/>
          </a:solidFill>
          <a:ln>
            <a:noFill/>
          </a:ln>
        </p:spPr>
        <p:txBody>
          <a:bodyPr rtlCol="0" anchor="ctr"/>
          <a:lstStyle/>
          <a:p>
            <a:pPr algn="ctr"/>
            <a:endParaRPr/>
          </a:p>
        </p:txBody>
      </p:sp>
      <p:sp>
        <p:nvSpPr>
          <p:cNvPr id="10" name="TextBox 9"/>
          <p:cNvSpPr txBox="1"/>
          <p:nvPr/>
        </p:nvSpPr>
        <p:spPr>
          <a:xfrm>
            <a:off x="9528048" y="2331720"/>
            <a:ext cx="2926080" cy="1280160"/>
          </a:xfrm>
          <a:prstGeom prst="rect">
            <a:avLst/>
          </a:prstGeom>
          <a:noFill/>
        </p:spPr>
        <p:txBody>
          <a:bodyPr wrap="square" lIns="0" tIns="0" rIns="0" bIns="0" anchor="ctr">
            <a:spAutoFit/>
          </a:bodyPr>
          <a:lstStyle/>
          <a:p>
            <a:pPr algn="ctr">
              <a:lnSpc>
                <a:spcPct val="105000"/>
              </a:lnSpc>
            </a:pPr>
            <a:r>
              <a:rPr sz="2000" b="1" i="0">
                <a:solidFill>
                  <a:srgbClr val="FFFFFF"/>
                </a:solidFill>
                <a:latin typeface="Lucida Sans Unicode"/>
              </a:rPr>
              <a:t>No students in September</a:t>
            </a:r>
          </a:p>
        </p:txBody>
      </p:sp>
      <p:sp>
        <p:nvSpPr>
          <p:cNvPr id="11" name="TextBox 10"/>
          <p:cNvSpPr txBox="1"/>
          <p:nvPr/>
        </p:nvSpPr>
        <p:spPr>
          <a:xfrm>
            <a:off x="704088" y="4343400"/>
            <a:ext cx="12024360" cy="411480"/>
          </a:xfrm>
          <a:prstGeom prst="rect">
            <a:avLst/>
          </a:prstGeom>
          <a:noFill/>
        </p:spPr>
        <p:txBody>
          <a:bodyPr wrap="square" lIns="0" tIns="0" rIns="0" bIns="0" anchor="t">
            <a:spAutoFit/>
          </a:bodyPr>
          <a:lstStyle/>
          <a:p>
            <a:pPr algn="l">
              <a:lnSpc>
                <a:spcPct val="105000"/>
              </a:lnSpc>
            </a:pPr>
            <a:r>
              <a:rPr sz="1800" b="1" i="0">
                <a:solidFill>
                  <a:srgbClr val="004F59"/>
                </a:solidFill>
                <a:latin typeface="Lucida Sans Unicode"/>
              </a:rPr>
              <a:t>Work backwards from occupation</a:t>
            </a:r>
          </a:p>
        </p:txBody>
      </p:sp>
      <p:cxnSp>
        <p:nvCxnSpPr>
          <p:cNvPr id="12" name="Connector 11"/>
          <p:cNvCxnSpPr/>
          <p:nvPr/>
        </p:nvCxnSpPr>
        <p:spPr>
          <a:xfrm>
            <a:off x="704088" y="5166360"/>
            <a:ext cx="12024360" cy="0"/>
          </a:xfrm>
          <a:prstGeom prst="line">
            <a:avLst/>
          </a:prstGeom>
          <a:ln w="25400">
            <a:solidFill>
              <a:srgbClr val="004F59"/>
            </a:solidFill>
          </a:ln>
        </p:spPr>
      </p:cxnSp>
      <p:sp>
        <p:nvSpPr>
          <p:cNvPr id="13" name="Oval 12"/>
          <p:cNvSpPr/>
          <p:nvPr/>
        </p:nvSpPr>
        <p:spPr>
          <a:xfrm>
            <a:off x="704088" y="5056632"/>
            <a:ext cx="219456" cy="219456"/>
          </a:xfrm>
          <a:prstGeom prst="ellipse">
            <a:avLst/>
          </a:prstGeom>
          <a:solidFill>
            <a:srgbClr val="004F59"/>
          </a:solidFill>
          <a:ln>
            <a:noFill/>
          </a:ln>
        </p:spPr>
        <p:txBody>
          <a:bodyPr rtlCol="0" anchor="ctr"/>
          <a:lstStyle/>
          <a:p>
            <a:pPr algn="ctr"/>
            <a:endParaRPr/>
          </a:p>
        </p:txBody>
      </p:sp>
      <p:sp>
        <p:nvSpPr>
          <p:cNvPr id="14" name="TextBox 13"/>
          <p:cNvSpPr txBox="1"/>
          <p:nvPr/>
        </p:nvSpPr>
        <p:spPr>
          <a:xfrm>
            <a:off x="704088" y="5440680"/>
            <a:ext cx="1821180" cy="1188720"/>
          </a:xfrm>
          <a:prstGeom prst="rect">
            <a:avLst/>
          </a:prstGeom>
          <a:noFill/>
        </p:spPr>
        <p:txBody>
          <a:bodyPr wrap="square" lIns="0" tIns="0" rIns="0" bIns="0" anchor="t">
            <a:spAutoFit/>
          </a:bodyPr>
          <a:lstStyle/>
          <a:p>
            <a:pPr algn="l">
              <a:lnSpc>
                <a:spcPct val="105000"/>
              </a:lnSpc>
            </a:pPr>
            <a:r>
              <a:rPr sz="1600" b="1" i="0">
                <a:solidFill>
                  <a:srgbClr val="004F59"/>
                </a:solidFill>
                <a:latin typeface="Lucida Sans Unicode"/>
              </a:rPr>
              <a:t>Start on site</a:t>
            </a:r>
          </a:p>
          <a:p>
            <a:pPr algn="l">
              <a:lnSpc>
                <a:spcPct val="105000"/>
              </a:lnSpc>
              <a:spcBef>
                <a:spcPts val="300"/>
              </a:spcBef>
            </a:pPr>
            <a:r>
              <a:rPr sz="1400" b="0" i="0">
                <a:solidFill>
                  <a:srgbClr val="404040"/>
                </a:solidFill>
                <a:latin typeface="Lucida Sans Unicode"/>
              </a:rPr>
              <a:t>Levy information in</a:t>
            </a:r>
          </a:p>
        </p:txBody>
      </p:sp>
      <p:sp>
        <p:nvSpPr>
          <p:cNvPr id="15" name="Oval 14"/>
          <p:cNvSpPr/>
          <p:nvPr/>
        </p:nvSpPr>
        <p:spPr>
          <a:xfrm>
            <a:off x="2708148" y="5056632"/>
            <a:ext cx="219456" cy="219456"/>
          </a:xfrm>
          <a:prstGeom prst="ellipse">
            <a:avLst/>
          </a:prstGeom>
          <a:solidFill>
            <a:srgbClr val="004F59"/>
          </a:solidFill>
          <a:ln>
            <a:noFill/>
          </a:ln>
        </p:spPr>
        <p:txBody>
          <a:bodyPr rtlCol="0" anchor="ctr"/>
          <a:lstStyle/>
          <a:p>
            <a:pPr algn="ctr"/>
            <a:endParaRPr/>
          </a:p>
        </p:txBody>
      </p:sp>
      <p:sp>
        <p:nvSpPr>
          <p:cNvPr id="16" name="TextBox 15"/>
          <p:cNvSpPr txBox="1"/>
          <p:nvPr/>
        </p:nvSpPr>
        <p:spPr>
          <a:xfrm>
            <a:off x="2708148" y="5440680"/>
            <a:ext cx="1821180" cy="1188720"/>
          </a:xfrm>
          <a:prstGeom prst="rect">
            <a:avLst/>
          </a:prstGeom>
          <a:noFill/>
        </p:spPr>
        <p:txBody>
          <a:bodyPr wrap="square" lIns="0" tIns="0" rIns="0" bIns="0" anchor="t">
            <a:spAutoFit/>
          </a:bodyPr>
          <a:lstStyle/>
          <a:p>
            <a:pPr algn="l">
              <a:lnSpc>
                <a:spcPct val="105000"/>
              </a:lnSpc>
            </a:pPr>
            <a:r>
              <a:rPr sz="1600" b="1" i="0">
                <a:solidFill>
                  <a:srgbClr val="004F59"/>
                </a:solidFill>
                <a:latin typeface="Lucida Sans Unicode"/>
              </a:rPr>
              <a:t>Up to 8 weeks</a:t>
            </a:r>
          </a:p>
          <a:p>
            <a:pPr algn="l">
              <a:lnSpc>
                <a:spcPct val="105000"/>
              </a:lnSpc>
              <a:spcBef>
                <a:spcPts val="300"/>
              </a:spcBef>
            </a:pPr>
            <a:r>
              <a:rPr sz="1400" b="0" i="0">
                <a:solidFill>
                  <a:srgbClr val="404040"/>
                </a:solidFill>
                <a:latin typeface="Lucida Sans Unicode"/>
              </a:rPr>
              <a:t>Liability notice</a:t>
            </a:r>
          </a:p>
        </p:txBody>
      </p:sp>
      <p:sp>
        <p:nvSpPr>
          <p:cNvPr id="17" name="Oval 16"/>
          <p:cNvSpPr/>
          <p:nvPr/>
        </p:nvSpPr>
        <p:spPr>
          <a:xfrm>
            <a:off x="4712208" y="5056632"/>
            <a:ext cx="219456" cy="219456"/>
          </a:xfrm>
          <a:prstGeom prst="ellipse">
            <a:avLst/>
          </a:prstGeom>
          <a:solidFill>
            <a:srgbClr val="004F59"/>
          </a:solidFill>
          <a:ln>
            <a:noFill/>
          </a:ln>
        </p:spPr>
        <p:txBody>
          <a:bodyPr rtlCol="0" anchor="ctr"/>
          <a:lstStyle/>
          <a:p>
            <a:pPr algn="ctr"/>
            <a:endParaRPr/>
          </a:p>
        </p:txBody>
      </p:sp>
      <p:sp>
        <p:nvSpPr>
          <p:cNvPr id="18" name="TextBox 17"/>
          <p:cNvSpPr txBox="1"/>
          <p:nvPr/>
        </p:nvSpPr>
        <p:spPr>
          <a:xfrm>
            <a:off x="4712208" y="5440680"/>
            <a:ext cx="1821180" cy="1188720"/>
          </a:xfrm>
          <a:prstGeom prst="rect">
            <a:avLst/>
          </a:prstGeom>
          <a:noFill/>
        </p:spPr>
        <p:txBody>
          <a:bodyPr wrap="square" lIns="0" tIns="0" rIns="0" bIns="0" anchor="t">
            <a:spAutoFit/>
          </a:bodyPr>
          <a:lstStyle/>
          <a:p>
            <a:pPr algn="l">
              <a:lnSpc>
                <a:spcPct val="105000"/>
              </a:lnSpc>
            </a:pPr>
            <a:r>
              <a:rPr sz="1600" b="1" i="0">
                <a:solidFill>
                  <a:srgbClr val="004F59"/>
                </a:solidFill>
                <a:latin typeface="Lucida Sans Unicode"/>
              </a:rPr>
              <a:t>Early August</a:t>
            </a:r>
          </a:p>
          <a:p>
            <a:pPr algn="l">
              <a:lnSpc>
                <a:spcPct val="105000"/>
              </a:lnSpc>
              <a:spcBef>
                <a:spcPts val="300"/>
              </a:spcBef>
            </a:pPr>
            <a:r>
              <a:rPr sz="1400" b="0" i="0">
                <a:solidFill>
                  <a:srgbClr val="404040"/>
                </a:solidFill>
                <a:latin typeface="Lucida Sans Unicode"/>
              </a:rPr>
              <a:t>Pay the levy</a:t>
            </a:r>
          </a:p>
        </p:txBody>
      </p:sp>
      <p:sp>
        <p:nvSpPr>
          <p:cNvPr id="19" name="Oval 18"/>
          <p:cNvSpPr/>
          <p:nvPr/>
        </p:nvSpPr>
        <p:spPr>
          <a:xfrm>
            <a:off x="6716268" y="5056632"/>
            <a:ext cx="219456" cy="219456"/>
          </a:xfrm>
          <a:prstGeom prst="ellipse">
            <a:avLst/>
          </a:prstGeom>
          <a:solidFill>
            <a:srgbClr val="004F59"/>
          </a:solidFill>
          <a:ln>
            <a:noFill/>
          </a:ln>
        </p:spPr>
        <p:txBody>
          <a:bodyPr rtlCol="0" anchor="ctr"/>
          <a:lstStyle/>
          <a:p>
            <a:pPr algn="ctr"/>
            <a:endParaRPr/>
          </a:p>
        </p:txBody>
      </p:sp>
      <p:sp>
        <p:nvSpPr>
          <p:cNvPr id="20" name="TextBox 19"/>
          <p:cNvSpPr txBox="1"/>
          <p:nvPr/>
        </p:nvSpPr>
        <p:spPr>
          <a:xfrm>
            <a:off x="6716268" y="5440680"/>
            <a:ext cx="1821180" cy="1188720"/>
          </a:xfrm>
          <a:prstGeom prst="rect">
            <a:avLst/>
          </a:prstGeom>
          <a:noFill/>
        </p:spPr>
        <p:txBody>
          <a:bodyPr wrap="square" lIns="0" tIns="0" rIns="0" bIns="0" anchor="t">
            <a:spAutoFit/>
          </a:bodyPr>
          <a:lstStyle/>
          <a:p>
            <a:pPr algn="l">
              <a:lnSpc>
                <a:spcPct val="105000"/>
              </a:lnSpc>
            </a:pPr>
            <a:r>
              <a:rPr sz="1600" b="1" i="0">
                <a:solidFill>
                  <a:srgbClr val="004F59"/>
                </a:solidFill>
                <a:latin typeface="Lucida Sans Unicode"/>
              </a:rPr>
              <a:t>Up to 2 weeks</a:t>
            </a:r>
          </a:p>
          <a:p>
            <a:pPr algn="l">
              <a:lnSpc>
                <a:spcPct val="105000"/>
              </a:lnSpc>
              <a:spcBef>
                <a:spcPts val="300"/>
              </a:spcBef>
            </a:pPr>
            <a:r>
              <a:rPr sz="1400" b="0" i="0">
                <a:solidFill>
                  <a:srgbClr val="404040"/>
                </a:solidFill>
                <a:latin typeface="Lucida Sans Unicode"/>
              </a:rPr>
              <a:t>Payment certificate</a:t>
            </a:r>
          </a:p>
        </p:txBody>
      </p:sp>
      <p:sp>
        <p:nvSpPr>
          <p:cNvPr id="21" name="Oval 20"/>
          <p:cNvSpPr/>
          <p:nvPr/>
        </p:nvSpPr>
        <p:spPr>
          <a:xfrm>
            <a:off x="8720328" y="5056632"/>
            <a:ext cx="219456" cy="219456"/>
          </a:xfrm>
          <a:prstGeom prst="ellipse">
            <a:avLst/>
          </a:prstGeom>
          <a:solidFill>
            <a:srgbClr val="004F59"/>
          </a:solidFill>
          <a:ln>
            <a:noFill/>
          </a:ln>
        </p:spPr>
        <p:txBody>
          <a:bodyPr rtlCol="0" anchor="ctr"/>
          <a:lstStyle/>
          <a:p>
            <a:pPr algn="ctr"/>
            <a:endParaRPr/>
          </a:p>
        </p:txBody>
      </p:sp>
      <p:sp>
        <p:nvSpPr>
          <p:cNvPr id="22" name="TextBox 21"/>
          <p:cNvSpPr txBox="1"/>
          <p:nvPr/>
        </p:nvSpPr>
        <p:spPr>
          <a:xfrm>
            <a:off x="8720328" y="5440680"/>
            <a:ext cx="1821180" cy="1188720"/>
          </a:xfrm>
          <a:prstGeom prst="rect">
            <a:avLst/>
          </a:prstGeom>
          <a:noFill/>
        </p:spPr>
        <p:txBody>
          <a:bodyPr wrap="square" lIns="0" tIns="0" rIns="0" bIns="0" anchor="t">
            <a:spAutoFit/>
          </a:bodyPr>
          <a:lstStyle/>
          <a:p>
            <a:pPr algn="l">
              <a:lnSpc>
                <a:spcPct val="105000"/>
              </a:lnSpc>
            </a:pPr>
            <a:r>
              <a:rPr sz="1600" b="1" i="0">
                <a:solidFill>
                  <a:srgbClr val="004F59"/>
                </a:solidFill>
                <a:latin typeface="Lucida Sans Unicode"/>
              </a:rPr>
              <a:t>Late August</a:t>
            </a:r>
          </a:p>
          <a:p>
            <a:pPr algn="l">
              <a:lnSpc>
                <a:spcPct val="105000"/>
              </a:lnSpc>
              <a:spcBef>
                <a:spcPts val="300"/>
              </a:spcBef>
            </a:pPr>
            <a:r>
              <a:rPr sz="1400" b="0" i="0">
                <a:solidFill>
                  <a:srgbClr val="404040"/>
                </a:solidFill>
                <a:latin typeface="Lucida Sans Unicode"/>
              </a:rPr>
              <a:t>Handover</a:t>
            </a:r>
          </a:p>
        </p:txBody>
      </p:sp>
      <p:sp>
        <p:nvSpPr>
          <p:cNvPr id="23" name="Oval 22"/>
          <p:cNvSpPr/>
          <p:nvPr/>
        </p:nvSpPr>
        <p:spPr>
          <a:xfrm>
            <a:off x="10724388" y="5056632"/>
            <a:ext cx="219456" cy="219456"/>
          </a:xfrm>
          <a:prstGeom prst="ellipse">
            <a:avLst/>
          </a:prstGeom>
          <a:solidFill>
            <a:srgbClr val="EA7600"/>
          </a:solidFill>
          <a:ln>
            <a:noFill/>
          </a:ln>
        </p:spPr>
        <p:txBody>
          <a:bodyPr rtlCol="0" anchor="ctr"/>
          <a:lstStyle/>
          <a:p>
            <a:pPr algn="ctr"/>
            <a:endParaRPr/>
          </a:p>
        </p:txBody>
      </p:sp>
      <p:sp>
        <p:nvSpPr>
          <p:cNvPr id="24" name="TextBox 23"/>
          <p:cNvSpPr txBox="1"/>
          <p:nvPr/>
        </p:nvSpPr>
        <p:spPr>
          <a:xfrm>
            <a:off x="10724388" y="5440680"/>
            <a:ext cx="1821180" cy="1188720"/>
          </a:xfrm>
          <a:prstGeom prst="rect">
            <a:avLst/>
          </a:prstGeom>
          <a:noFill/>
        </p:spPr>
        <p:txBody>
          <a:bodyPr wrap="square" lIns="0" tIns="0" rIns="0" bIns="0" anchor="t">
            <a:spAutoFit/>
          </a:bodyPr>
          <a:lstStyle/>
          <a:p>
            <a:pPr algn="l">
              <a:lnSpc>
                <a:spcPct val="105000"/>
              </a:lnSpc>
            </a:pPr>
            <a:r>
              <a:rPr sz="1600" b="1" i="0">
                <a:solidFill>
                  <a:srgbClr val="EA7600"/>
                </a:solidFill>
                <a:latin typeface="Lucida Sans Unicode"/>
              </a:rPr>
              <a:t>Mid-September</a:t>
            </a:r>
          </a:p>
          <a:p>
            <a:pPr algn="l">
              <a:lnSpc>
                <a:spcPct val="105000"/>
              </a:lnSpc>
              <a:spcBef>
                <a:spcPts val="300"/>
              </a:spcBef>
            </a:pPr>
            <a:r>
              <a:rPr sz="1400" b="0" i="0">
                <a:solidFill>
                  <a:srgbClr val="404040"/>
                </a:solidFill>
                <a:latin typeface="Lucida Sans Unicode"/>
              </a:rPr>
              <a:t>Students arrive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4"/>
          </p:nvPr>
        </p:nvSpPr>
        <p:spPr/>
        <p:txBody>
          <a:bodyPr/>
          <a:lstStyle/>
          <a:p>
            <a:r>
              <a:rPr>
                <a:solidFill>
                  <a:srgbClr val="FFFFFF"/>
                </a:solidFill>
                <a:latin typeface="Lucida Sans Unicode"/>
              </a:rPr>
              <a:t>Challenges and next steps</a:t>
            </a:r>
          </a:p>
        </p:txBody>
      </p:sp>
      <p:sp>
        <p:nvSpPr>
          <p:cNvPr id="3" name="TextBox 2"/>
          <p:cNvSpPr txBox="1"/>
          <p:nvPr/>
        </p:nvSpPr>
        <p:spPr>
          <a:xfrm>
            <a:off x="704088" y="2103120"/>
            <a:ext cx="3657600" cy="548640"/>
          </a:xfrm>
          <a:prstGeom prst="rect">
            <a:avLst/>
          </a:prstGeom>
          <a:noFill/>
        </p:spPr>
        <p:txBody>
          <a:bodyPr wrap="square" lIns="0" tIns="0" rIns="0" bIns="0" anchor="t">
            <a:spAutoFit/>
          </a:bodyPr>
          <a:lstStyle/>
          <a:p>
            <a:pPr algn="l">
              <a:lnSpc>
                <a:spcPct val="105000"/>
              </a:lnSpc>
            </a:pPr>
            <a:r>
              <a:rPr sz="1800" b="1" i="0">
                <a:solidFill>
                  <a:srgbClr val="004F59"/>
                </a:solidFill>
                <a:latin typeface="Lucida Sans Unicode"/>
              </a:rPr>
              <a:t>PART 5</a:t>
            </a:r>
          </a:p>
        </p:txBody>
      </p:sp>
      <p:sp>
        <p:nvSpPr>
          <p:cNvPr id="4" name="TextBox 3"/>
          <p:cNvSpPr txBox="1"/>
          <p:nvPr/>
        </p:nvSpPr>
        <p:spPr>
          <a:xfrm>
            <a:off x="704088" y="3703320"/>
            <a:ext cx="10515600" cy="548640"/>
          </a:xfrm>
          <a:prstGeom prst="rect">
            <a:avLst/>
          </a:prstGeom>
          <a:noFill/>
        </p:spPr>
        <p:txBody>
          <a:bodyPr wrap="square" lIns="0" tIns="0" rIns="0" bIns="0" anchor="t">
            <a:spAutoFit/>
          </a:bodyPr>
          <a:lstStyle/>
          <a:p>
            <a:pPr algn="l">
              <a:lnSpc>
                <a:spcPct val="105000"/>
              </a:lnSpc>
            </a:pPr>
            <a:r>
              <a:rPr sz="1900" b="0" i="0">
                <a:solidFill>
                  <a:srgbClr val="004F59"/>
                </a:solidFill>
                <a:latin typeface="Lucida Sans Unicode"/>
              </a:rPr>
              <a:t>What to watch, and a checklist for action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4088" y="1325880"/>
            <a:ext cx="11704320" cy="548640"/>
          </a:xfrm>
        </p:spPr>
        <p:txBody>
          <a:bodyPr/>
          <a:lstStyle/>
          <a:p>
            <a:r>
              <a:rPr sz="3000" b="1">
                <a:solidFill>
                  <a:srgbClr val="004F59"/>
                </a:solidFill>
                <a:latin typeface="Lucida Sans Unicode"/>
              </a:rPr>
              <a:t>Practical challenges</a:t>
            </a:r>
          </a:p>
        </p:txBody>
      </p:sp>
      <p:sp>
        <p:nvSpPr>
          <p:cNvPr id="3" name="TextBox 2"/>
          <p:cNvSpPr txBox="1"/>
          <p:nvPr/>
        </p:nvSpPr>
        <p:spPr>
          <a:xfrm>
            <a:off x="704088" y="2331720"/>
            <a:ext cx="731520" cy="1005840"/>
          </a:xfrm>
          <a:prstGeom prst="rect">
            <a:avLst/>
          </a:prstGeom>
          <a:noFill/>
        </p:spPr>
        <p:txBody>
          <a:bodyPr wrap="square" lIns="0" tIns="0" rIns="0" bIns="0" anchor="ctr">
            <a:spAutoFit/>
          </a:bodyPr>
          <a:lstStyle/>
          <a:p>
            <a:pPr algn="l">
              <a:lnSpc>
                <a:spcPct val="105000"/>
              </a:lnSpc>
            </a:pPr>
            <a:r>
              <a:rPr sz="2800" b="1" i="0">
                <a:solidFill>
                  <a:srgbClr val="EA7600"/>
                </a:solidFill>
                <a:latin typeface="Lucida Sans Unicode"/>
              </a:rPr>
              <a:t>1</a:t>
            </a:r>
          </a:p>
        </p:txBody>
      </p:sp>
      <p:sp>
        <p:nvSpPr>
          <p:cNvPr id="4" name="TextBox 3"/>
          <p:cNvSpPr txBox="1"/>
          <p:nvPr/>
        </p:nvSpPr>
        <p:spPr>
          <a:xfrm>
            <a:off x="1481328" y="2331720"/>
            <a:ext cx="4960620" cy="1005840"/>
          </a:xfrm>
          <a:prstGeom prst="rect">
            <a:avLst/>
          </a:prstGeom>
          <a:noFill/>
        </p:spPr>
        <p:txBody>
          <a:bodyPr wrap="square" lIns="0" tIns="0" rIns="0" bIns="0" anchor="ctr">
            <a:spAutoFit/>
          </a:bodyPr>
          <a:lstStyle/>
          <a:p>
            <a:pPr algn="l">
              <a:lnSpc>
                <a:spcPct val="105000"/>
              </a:lnSpc>
            </a:pPr>
            <a:r>
              <a:rPr sz="1900" b="1" i="0">
                <a:solidFill>
                  <a:srgbClr val="004F59"/>
                </a:solidFill>
                <a:latin typeface="Lucida Sans Unicode"/>
              </a:rPr>
              <a:t>Measurement</a:t>
            </a:r>
          </a:p>
          <a:p>
            <a:pPr algn="l">
              <a:lnSpc>
                <a:spcPct val="105000"/>
              </a:lnSpc>
              <a:spcBef>
                <a:spcPts val="300"/>
              </a:spcBef>
            </a:pPr>
            <a:r>
              <a:rPr sz="1500" b="0" i="0">
                <a:solidFill>
                  <a:srgbClr val="404040"/>
                </a:solidFill>
                <a:latin typeface="Lucida Sans Unicode"/>
              </a:rPr>
              <a:t>Accurate floor areas, ready at commencement</a:t>
            </a:r>
          </a:p>
        </p:txBody>
      </p:sp>
      <p:cxnSp>
        <p:nvCxnSpPr>
          <p:cNvPr id="5" name="Connector 4"/>
          <p:cNvCxnSpPr/>
          <p:nvPr/>
        </p:nvCxnSpPr>
        <p:spPr>
          <a:xfrm>
            <a:off x="704088" y="3429000"/>
            <a:ext cx="5737860" cy="0"/>
          </a:xfrm>
          <a:prstGeom prst="line">
            <a:avLst/>
          </a:prstGeom>
          <a:ln w="12700">
            <a:solidFill>
              <a:srgbClr val="D2D0C4"/>
            </a:solidFill>
          </a:ln>
        </p:spPr>
      </p:cxnSp>
      <p:sp>
        <p:nvSpPr>
          <p:cNvPr id="6" name="TextBox 5"/>
          <p:cNvSpPr txBox="1"/>
          <p:nvPr/>
        </p:nvSpPr>
        <p:spPr>
          <a:xfrm>
            <a:off x="704088" y="3520439"/>
            <a:ext cx="731520" cy="1005840"/>
          </a:xfrm>
          <a:prstGeom prst="rect">
            <a:avLst/>
          </a:prstGeom>
          <a:noFill/>
        </p:spPr>
        <p:txBody>
          <a:bodyPr wrap="square" lIns="0" tIns="0" rIns="0" bIns="0" anchor="ctr">
            <a:spAutoFit/>
          </a:bodyPr>
          <a:lstStyle/>
          <a:p>
            <a:pPr algn="l">
              <a:lnSpc>
                <a:spcPct val="105000"/>
              </a:lnSpc>
            </a:pPr>
            <a:r>
              <a:rPr sz="2800" b="1" i="0">
                <a:solidFill>
                  <a:srgbClr val="EA7600"/>
                </a:solidFill>
                <a:latin typeface="Lucida Sans Unicode"/>
              </a:rPr>
              <a:t>2</a:t>
            </a:r>
          </a:p>
        </p:txBody>
      </p:sp>
      <p:sp>
        <p:nvSpPr>
          <p:cNvPr id="7" name="TextBox 6"/>
          <p:cNvSpPr txBox="1"/>
          <p:nvPr/>
        </p:nvSpPr>
        <p:spPr>
          <a:xfrm>
            <a:off x="1481328" y="3520439"/>
            <a:ext cx="4960620" cy="1005840"/>
          </a:xfrm>
          <a:prstGeom prst="rect">
            <a:avLst/>
          </a:prstGeom>
          <a:noFill/>
        </p:spPr>
        <p:txBody>
          <a:bodyPr wrap="square" lIns="0" tIns="0" rIns="0" bIns="0" anchor="ctr">
            <a:spAutoFit/>
          </a:bodyPr>
          <a:lstStyle/>
          <a:p>
            <a:pPr algn="l">
              <a:lnSpc>
                <a:spcPct val="105000"/>
              </a:lnSpc>
            </a:pPr>
            <a:r>
              <a:rPr sz="1900" b="1" i="0">
                <a:solidFill>
                  <a:srgbClr val="004F59"/>
                </a:solidFill>
                <a:latin typeface="Lucida Sans Unicode"/>
              </a:rPr>
              <a:t>Mixed-use buildings</a:t>
            </a:r>
          </a:p>
          <a:p>
            <a:pPr algn="l">
              <a:lnSpc>
                <a:spcPct val="105000"/>
              </a:lnSpc>
              <a:spcBef>
                <a:spcPts val="300"/>
              </a:spcBef>
            </a:pPr>
            <a:r>
              <a:rPr sz="1500" b="0" i="0">
                <a:solidFill>
                  <a:srgbClr val="404040"/>
                </a:solidFill>
                <a:latin typeface="Lucida Sans Unicode"/>
              </a:rPr>
              <a:t>Splitting shared space will be debated</a:t>
            </a:r>
          </a:p>
        </p:txBody>
      </p:sp>
      <p:cxnSp>
        <p:nvCxnSpPr>
          <p:cNvPr id="8" name="Connector 7"/>
          <p:cNvCxnSpPr/>
          <p:nvPr/>
        </p:nvCxnSpPr>
        <p:spPr>
          <a:xfrm>
            <a:off x="704088" y="4617720"/>
            <a:ext cx="5737860" cy="0"/>
          </a:xfrm>
          <a:prstGeom prst="line">
            <a:avLst/>
          </a:prstGeom>
          <a:ln w="12700">
            <a:solidFill>
              <a:srgbClr val="D2D0C4"/>
            </a:solidFill>
          </a:ln>
        </p:spPr>
      </p:cxnSp>
      <p:sp>
        <p:nvSpPr>
          <p:cNvPr id="9" name="TextBox 8"/>
          <p:cNvSpPr txBox="1"/>
          <p:nvPr/>
        </p:nvSpPr>
        <p:spPr>
          <a:xfrm>
            <a:off x="704088" y="4709160"/>
            <a:ext cx="731520" cy="1005840"/>
          </a:xfrm>
          <a:prstGeom prst="rect">
            <a:avLst/>
          </a:prstGeom>
          <a:noFill/>
        </p:spPr>
        <p:txBody>
          <a:bodyPr wrap="square" lIns="0" tIns="0" rIns="0" bIns="0" anchor="ctr">
            <a:spAutoFit/>
          </a:bodyPr>
          <a:lstStyle/>
          <a:p>
            <a:pPr algn="l">
              <a:lnSpc>
                <a:spcPct val="105000"/>
              </a:lnSpc>
            </a:pPr>
            <a:r>
              <a:rPr sz="2800" b="1" i="0">
                <a:solidFill>
                  <a:srgbClr val="EA7600"/>
                </a:solidFill>
                <a:latin typeface="Lucida Sans Unicode"/>
              </a:rPr>
              <a:t>3</a:t>
            </a:r>
          </a:p>
        </p:txBody>
      </p:sp>
      <p:sp>
        <p:nvSpPr>
          <p:cNvPr id="10" name="TextBox 9"/>
          <p:cNvSpPr txBox="1"/>
          <p:nvPr/>
        </p:nvSpPr>
        <p:spPr>
          <a:xfrm>
            <a:off x="1481328" y="4709160"/>
            <a:ext cx="4960620" cy="1005840"/>
          </a:xfrm>
          <a:prstGeom prst="rect">
            <a:avLst/>
          </a:prstGeom>
          <a:noFill/>
        </p:spPr>
        <p:txBody>
          <a:bodyPr wrap="square" lIns="0" tIns="0" rIns="0" bIns="0" anchor="ctr">
            <a:spAutoFit/>
          </a:bodyPr>
          <a:lstStyle/>
          <a:p>
            <a:pPr algn="l">
              <a:lnSpc>
                <a:spcPct val="105000"/>
              </a:lnSpc>
            </a:pPr>
            <a:r>
              <a:rPr sz="1900" b="1" i="0">
                <a:solidFill>
                  <a:srgbClr val="004F59"/>
                </a:solidFill>
                <a:latin typeface="Lucida Sans Unicode"/>
              </a:rPr>
              <a:t>Phasing</a:t>
            </a:r>
          </a:p>
          <a:p>
            <a:pPr algn="l">
              <a:lnSpc>
                <a:spcPct val="105000"/>
              </a:lnSpc>
              <a:spcBef>
                <a:spcPts val="300"/>
              </a:spcBef>
            </a:pPr>
            <a:r>
              <a:rPr sz="1500" b="0" i="0">
                <a:solidFill>
                  <a:srgbClr val="404040"/>
                </a:solidFill>
                <a:latin typeface="Lucida Sans Unicode"/>
              </a:rPr>
              <a:t>How you apply affects when you pay</a:t>
            </a:r>
          </a:p>
        </p:txBody>
      </p:sp>
      <p:sp>
        <p:nvSpPr>
          <p:cNvPr id="11" name="TextBox 10"/>
          <p:cNvSpPr txBox="1"/>
          <p:nvPr/>
        </p:nvSpPr>
        <p:spPr>
          <a:xfrm>
            <a:off x="6990588" y="2331720"/>
            <a:ext cx="731520" cy="1005840"/>
          </a:xfrm>
          <a:prstGeom prst="rect">
            <a:avLst/>
          </a:prstGeom>
          <a:noFill/>
        </p:spPr>
        <p:txBody>
          <a:bodyPr wrap="square" lIns="0" tIns="0" rIns="0" bIns="0" anchor="ctr">
            <a:spAutoFit/>
          </a:bodyPr>
          <a:lstStyle/>
          <a:p>
            <a:pPr algn="l">
              <a:lnSpc>
                <a:spcPct val="105000"/>
              </a:lnSpc>
            </a:pPr>
            <a:r>
              <a:rPr sz="2800" b="1" i="0">
                <a:solidFill>
                  <a:srgbClr val="EA7600"/>
                </a:solidFill>
                <a:latin typeface="Lucida Sans Unicode"/>
              </a:rPr>
              <a:t>4</a:t>
            </a:r>
          </a:p>
        </p:txBody>
      </p:sp>
      <p:sp>
        <p:nvSpPr>
          <p:cNvPr id="12" name="TextBox 11"/>
          <p:cNvSpPr txBox="1"/>
          <p:nvPr/>
        </p:nvSpPr>
        <p:spPr>
          <a:xfrm>
            <a:off x="7767827" y="2331720"/>
            <a:ext cx="4960620" cy="1005840"/>
          </a:xfrm>
          <a:prstGeom prst="rect">
            <a:avLst/>
          </a:prstGeom>
          <a:noFill/>
        </p:spPr>
        <p:txBody>
          <a:bodyPr wrap="square" lIns="0" tIns="0" rIns="0" bIns="0" anchor="ctr">
            <a:spAutoFit/>
          </a:bodyPr>
          <a:lstStyle/>
          <a:p>
            <a:pPr algn="l">
              <a:lnSpc>
                <a:spcPct val="105000"/>
              </a:lnSpc>
            </a:pPr>
            <a:r>
              <a:rPr sz="1900" b="1" i="0">
                <a:solidFill>
                  <a:srgbClr val="004F59"/>
                </a:solidFill>
                <a:latin typeface="Lucida Sans Unicode"/>
              </a:rPr>
              <a:t>Cash flow</a:t>
            </a:r>
          </a:p>
          <a:p>
            <a:pPr algn="l">
              <a:lnSpc>
                <a:spcPct val="105000"/>
              </a:lnSpc>
              <a:spcBef>
                <a:spcPts val="300"/>
              </a:spcBef>
            </a:pPr>
            <a:r>
              <a:rPr sz="1500" b="0" i="0">
                <a:solidFill>
                  <a:srgbClr val="404040"/>
                </a:solidFill>
                <a:latin typeface="Lucida Sans Unicode"/>
              </a:rPr>
              <a:t>A lump sum before completion</a:t>
            </a:r>
          </a:p>
        </p:txBody>
      </p:sp>
      <p:cxnSp>
        <p:nvCxnSpPr>
          <p:cNvPr id="13" name="Connector 12"/>
          <p:cNvCxnSpPr/>
          <p:nvPr/>
        </p:nvCxnSpPr>
        <p:spPr>
          <a:xfrm>
            <a:off x="6990588" y="3429000"/>
            <a:ext cx="5737860" cy="0"/>
          </a:xfrm>
          <a:prstGeom prst="line">
            <a:avLst/>
          </a:prstGeom>
          <a:ln w="12700">
            <a:solidFill>
              <a:srgbClr val="D2D0C4"/>
            </a:solidFill>
          </a:ln>
        </p:spPr>
      </p:cxnSp>
      <p:sp>
        <p:nvSpPr>
          <p:cNvPr id="14" name="TextBox 13"/>
          <p:cNvSpPr txBox="1"/>
          <p:nvPr/>
        </p:nvSpPr>
        <p:spPr>
          <a:xfrm>
            <a:off x="6990588" y="3520439"/>
            <a:ext cx="731520" cy="1005840"/>
          </a:xfrm>
          <a:prstGeom prst="rect">
            <a:avLst/>
          </a:prstGeom>
          <a:noFill/>
        </p:spPr>
        <p:txBody>
          <a:bodyPr wrap="square" lIns="0" tIns="0" rIns="0" bIns="0" anchor="ctr">
            <a:spAutoFit/>
          </a:bodyPr>
          <a:lstStyle/>
          <a:p>
            <a:pPr algn="l">
              <a:lnSpc>
                <a:spcPct val="105000"/>
              </a:lnSpc>
            </a:pPr>
            <a:r>
              <a:rPr sz="2800" b="1" i="0">
                <a:solidFill>
                  <a:srgbClr val="EA7600"/>
                </a:solidFill>
                <a:latin typeface="Lucida Sans Unicode"/>
              </a:rPr>
              <a:t>5</a:t>
            </a:r>
          </a:p>
        </p:txBody>
      </p:sp>
      <p:sp>
        <p:nvSpPr>
          <p:cNvPr id="15" name="TextBox 14"/>
          <p:cNvSpPr txBox="1"/>
          <p:nvPr/>
        </p:nvSpPr>
        <p:spPr>
          <a:xfrm>
            <a:off x="7767827" y="3520439"/>
            <a:ext cx="4960620" cy="1005840"/>
          </a:xfrm>
          <a:prstGeom prst="rect">
            <a:avLst/>
          </a:prstGeom>
          <a:noFill/>
        </p:spPr>
        <p:txBody>
          <a:bodyPr wrap="square" lIns="0" tIns="0" rIns="0" bIns="0" anchor="ctr">
            <a:spAutoFit/>
          </a:bodyPr>
          <a:lstStyle/>
          <a:p>
            <a:pPr algn="l">
              <a:lnSpc>
                <a:spcPct val="105000"/>
              </a:lnSpc>
            </a:pPr>
            <a:r>
              <a:rPr sz="1900" b="1" i="0">
                <a:solidFill>
                  <a:srgbClr val="004F59"/>
                </a:solidFill>
                <a:latin typeface="Lucida Sans Unicode"/>
              </a:rPr>
              <a:t>Negotiations</a:t>
            </a:r>
          </a:p>
          <a:p>
            <a:pPr algn="l">
              <a:lnSpc>
                <a:spcPct val="105000"/>
              </a:lnSpc>
              <a:spcBef>
                <a:spcPts val="300"/>
              </a:spcBef>
            </a:pPr>
            <a:r>
              <a:rPr sz="1500" b="0" i="0">
                <a:solidFill>
                  <a:srgbClr val="404040"/>
                </a:solidFill>
                <a:latin typeface="Lucida Sans Unicode"/>
              </a:rPr>
              <a:t>Everyone will try to pass the cost on</a:t>
            </a:r>
          </a:p>
        </p:txBody>
      </p:sp>
      <p:cxnSp>
        <p:nvCxnSpPr>
          <p:cNvPr id="16" name="Connector 15"/>
          <p:cNvCxnSpPr/>
          <p:nvPr/>
        </p:nvCxnSpPr>
        <p:spPr>
          <a:xfrm>
            <a:off x="6990588" y="4617720"/>
            <a:ext cx="5737860" cy="0"/>
          </a:xfrm>
          <a:prstGeom prst="line">
            <a:avLst/>
          </a:prstGeom>
          <a:ln w="12700">
            <a:solidFill>
              <a:srgbClr val="D2D0C4"/>
            </a:solidFill>
          </a:ln>
        </p:spPr>
      </p:cxnSp>
      <p:sp>
        <p:nvSpPr>
          <p:cNvPr id="17" name="TextBox 16"/>
          <p:cNvSpPr txBox="1"/>
          <p:nvPr/>
        </p:nvSpPr>
        <p:spPr>
          <a:xfrm>
            <a:off x="6990588" y="4709160"/>
            <a:ext cx="731520" cy="1005840"/>
          </a:xfrm>
          <a:prstGeom prst="rect">
            <a:avLst/>
          </a:prstGeom>
          <a:noFill/>
        </p:spPr>
        <p:txBody>
          <a:bodyPr wrap="square" lIns="0" tIns="0" rIns="0" bIns="0" anchor="ctr">
            <a:spAutoFit/>
          </a:bodyPr>
          <a:lstStyle/>
          <a:p>
            <a:pPr algn="l">
              <a:lnSpc>
                <a:spcPct val="105000"/>
              </a:lnSpc>
            </a:pPr>
            <a:r>
              <a:rPr sz="2800" b="1" i="0">
                <a:solidFill>
                  <a:srgbClr val="EA7600"/>
                </a:solidFill>
                <a:latin typeface="Lucida Sans Unicode"/>
              </a:rPr>
              <a:t>6</a:t>
            </a:r>
          </a:p>
        </p:txBody>
      </p:sp>
      <p:sp>
        <p:nvSpPr>
          <p:cNvPr id="18" name="TextBox 17"/>
          <p:cNvSpPr txBox="1"/>
          <p:nvPr/>
        </p:nvSpPr>
        <p:spPr>
          <a:xfrm>
            <a:off x="7767827" y="4709160"/>
            <a:ext cx="4960620" cy="1005840"/>
          </a:xfrm>
          <a:prstGeom prst="rect">
            <a:avLst/>
          </a:prstGeom>
          <a:noFill/>
        </p:spPr>
        <p:txBody>
          <a:bodyPr wrap="square" lIns="0" tIns="0" rIns="0" bIns="0" anchor="ctr">
            <a:spAutoFit/>
          </a:bodyPr>
          <a:lstStyle/>
          <a:p>
            <a:pPr algn="l">
              <a:lnSpc>
                <a:spcPct val="105000"/>
              </a:lnSpc>
            </a:pPr>
            <a:r>
              <a:rPr sz="1900" b="1" i="0">
                <a:solidFill>
                  <a:srgbClr val="004F59"/>
                </a:solidFill>
                <a:latin typeface="Lucida Sans Unicode"/>
              </a:rPr>
              <a:t>A new system</a:t>
            </a:r>
          </a:p>
          <a:p>
            <a:pPr algn="l">
              <a:lnSpc>
                <a:spcPct val="105000"/>
              </a:lnSpc>
              <a:spcBef>
                <a:spcPts val="300"/>
              </a:spcBef>
            </a:pPr>
            <a:r>
              <a:rPr sz="1500" b="0" i="0">
                <a:solidFill>
                  <a:srgbClr val="404040"/>
                </a:solidFill>
                <a:latin typeface="Lucida Sans Unicode"/>
              </a:rPr>
              <a:t>Expect inconsistency. 28 days to request a review.</a:t>
            </a:r>
          </a:p>
        </p:txBody>
      </p:sp>
      <p:sp>
        <p:nvSpPr>
          <p:cNvPr id="19" name="Rectangle 18"/>
          <p:cNvSpPr/>
          <p:nvPr/>
        </p:nvSpPr>
        <p:spPr>
          <a:xfrm>
            <a:off x="704088" y="5989320"/>
            <a:ext cx="12024360" cy="640080"/>
          </a:xfrm>
          <a:prstGeom prst="rect">
            <a:avLst/>
          </a:prstGeom>
          <a:solidFill>
            <a:srgbClr val="EEECE1"/>
          </a:solidFill>
          <a:ln>
            <a:noFill/>
          </a:ln>
        </p:spPr>
        <p:txBody>
          <a:bodyPr rtlCol="0" anchor="ctr"/>
          <a:lstStyle/>
          <a:p>
            <a:pPr algn="ctr"/>
            <a:endParaRPr/>
          </a:p>
        </p:txBody>
      </p:sp>
      <p:sp>
        <p:nvSpPr>
          <p:cNvPr id="20" name="TextBox 19"/>
          <p:cNvSpPr txBox="1"/>
          <p:nvPr/>
        </p:nvSpPr>
        <p:spPr>
          <a:xfrm>
            <a:off x="1069848" y="5989320"/>
            <a:ext cx="11292840" cy="640080"/>
          </a:xfrm>
          <a:prstGeom prst="rect">
            <a:avLst/>
          </a:prstGeom>
          <a:noFill/>
        </p:spPr>
        <p:txBody>
          <a:bodyPr wrap="square" lIns="0" tIns="0" rIns="0" bIns="0" anchor="ctr">
            <a:spAutoFit/>
          </a:bodyPr>
          <a:lstStyle/>
          <a:p>
            <a:pPr algn="l">
              <a:lnSpc>
                <a:spcPct val="105000"/>
              </a:lnSpc>
            </a:pPr>
            <a:r>
              <a:rPr sz="1500" b="1" i="0">
                <a:solidFill>
                  <a:srgbClr val="004F59"/>
                </a:solidFill>
                <a:latin typeface="Lucida Sans Unicode"/>
              </a:rPr>
              <a:t>Good news: </a:t>
            </a:r>
            <a:r>
              <a:rPr sz="1500" b="0" i="0">
                <a:solidFill>
                  <a:srgbClr val="404040"/>
                </a:solidFill>
                <a:latin typeface="Lucida Sans Unicode"/>
              </a:rPr>
              <a:t>non-residential projects are outside the levy, and late payment doesn’t attract interest.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4088" y="1325880"/>
            <a:ext cx="11704320" cy="548640"/>
          </a:xfrm>
        </p:spPr>
        <p:txBody>
          <a:bodyPr/>
          <a:lstStyle/>
          <a:p>
            <a:r>
              <a:rPr sz="3000" b="1">
                <a:solidFill>
                  <a:srgbClr val="004F59"/>
                </a:solidFill>
                <a:latin typeface="Lucida Sans Unicode"/>
              </a:rPr>
              <a:t>Your action checklist</a:t>
            </a:r>
          </a:p>
        </p:txBody>
      </p:sp>
      <p:sp>
        <p:nvSpPr>
          <p:cNvPr id="3" name="TextBox 2"/>
          <p:cNvSpPr txBox="1"/>
          <p:nvPr/>
        </p:nvSpPr>
        <p:spPr>
          <a:xfrm>
            <a:off x="704088" y="2331720"/>
            <a:ext cx="731520" cy="868680"/>
          </a:xfrm>
          <a:prstGeom prst="rect">
            <a:avLst/>
          </a:prstGeom>
          <a:noFill/>
        </p:spPr>
        <p:txBody>
          <a:bodyPr wrap="square" lIns="0" tIns="0" rIns="0" bIns="0" anchor="ctr">
            <a:spAutoFit/>
          </a:bodyPr>
          <a:lstStyle/>
          <a:p>
            <a:pPr algn="l">
              <a:lnSpc>
                <a:spcPct val="105000"/>
              </a:lnSpc>
            </a:pPr>
            <a:r>
              <a:rPr sz="2800" b="1" i="0">
                <a:solidFill>
                  <a:srgbClr val="EA7600"/>
                </a:solidFill>
                <a:latin typeface="Lucida Sans Unicode"/>
              </a:rPr>
              <a:t>1</a:t>
            </a:r>
          </a:p>
        </p:txBody>
      </p:sp>
      <p:sp>
        <p:nvSpPr>
          <p:cNvPr id="4" name="TextBox 3"/>
          <p:cNvSpPr txBox="1"/>
          <p:nvPr/>
        </p:nvSpPr>
        <p:spPr>
          <a:xfrm>
            <a:off x="1481328" y="2331720"/>
            <a:ext cx="4960620" cy="868680"/>
          </a:xfrm>
          <a:prstGeom prst="rect">
            <a:avLst/>
          </a:prstGeom>
          <a:noFill/>
        </p:spPr>
        <p:txBody>
          <a:bodyPr wrap="square" lIns="0" tIns="0" rIns="0" bIns="0" anchor="ctr">
            <a:spAutoFit/>
          </a:bodyPr>
          <a:lstStyle/>
          <a:p>
            <a:pPr algn="l">
              <a:lnSpc>
                <a:spcPct val="105000"/>
              </a:lnSpc>
            </a:pPr>
            <a:r>
              <a:rPr sz="1600" b="1" i="0">
                <a:solidFill>
                  <a:srgbClr val="004F59"/>
                </a:solidFill>
                <a:latin typeface="Lucida Sans Unicode"/>
              </a:rPr>
              <a:t>List projects with 10+ homes or 30+ beds</a:t>
            </a:r>
          </a:p>
        </p:txBody>
      </p:sp>
      <p:cxnSp>
        <p:nvCxnSpPr>
          <p:cNvPr id="5" name="Connector 4"/>
          <p:cNvCxnSpPr/>
          <p:nvPr/>
        </p:nvCxnSpPr>
        <p:spPr>
          <a:xfrm>
            <a:off x="704088" y="3264408"/>
            <a:ext cx="5737860" cy="0"/>
          </a:xfrm>
          <a:prstGeom prst="line">
            <a:avLst/>
          </a:prstGeom>
          <a:ln w="12700">
            <a:solidFill>
              <a:srgbClr val="D2D0C4"/>
            </a:solidFill>
          </a:ln>
        </p:spPr>
      </p:cxnSp>
      <p:sp>
        <p:nvSpPr>
          <p:cNvPr id="6" name="TextBox 5"/>
          <p:cNvSpPr txBox="1"/>
          <p:nvPr/>
        </p:nvSpPr>
        <p:spPr>
          <a:xfrm>
            <a:off x="704088" y="3337560"/>
            <a:ext cx="731520" cy="868680"/>
          </a:xfrm>
          <a:prstGeom prst="rect">
            <a:avLst/>
          </a:prstGeom>
          <a:noFill/>
        </p:spPr>
        <p:txBody>
          <a:bodyPr wrap="square" lIns="0" tIns="0" rIns="0" bIns="0" anchor="ctr">
            <a:spAutoFit/>
          </a:bodyPr>
          <a:lstStyle/>
          <a:p>
            <a:pPr algn="l">
              <a:lnSpc>
                <a:spcPct val="105000"/>
              </a:lnSpc>
            </a:pPr>
            <a:r>
              <a:rPr sz="2800" b="1" i="0">
                <a:solidFill>
                  <a:srgbClr val="EA7600"/>
                </a:solidFill>
                <a:latin typeface="Lucida Sans Unicode"/>
              </a:rPr>
              <a:t>2</a:t>
            </a:r>
          </a:p>
        </p:txBody>
      </p:sp>
      <p:sp>
        <p:nvSpPr>
          <p:cNvPr id="7" name="TextBox 6"/>
          <p:cNvSpPr txBox="1"/>
          <p:nvPr/>
        </p:nvSpPr>
        <p:spPr>
          <a:xfrm>
            <a:off x="1481328" y="3337560"/>
            <a:ext cx="4960620" cy="868680"/>
          </a:xfrm>
          <a:prstGeom prst="rect">
            <a:avLst/>
          </a:prstGeom>
          <a:noFill/>
        </p:spPr>
        <p:txBody>
          <a:bodyPr wrap="square" lIns="0" tIns="0" rIns="0" bIns="0" anchor="ctr">
            <a:spAutoFit/>
          </a:bodyPr>
          <a:lstStyle/>
          <a:p>
            <a:pPr algn="l">
              <a:lnSpc>
                <a:spcPct val="105000"/>
              </a:lnSpc>
            </a:pPr>
            <a:r>
              <a:rPr sz="1600" b="1" i="0">
                <a:solidFill>
                  <a:srgbClr val="004F59"/>
                </a:solidFill>
                <a:latin typeface="Lucida Sans Unicode"/>
              </a:rPr>
              <a:t>Check building control application dates</a:t>
            </a:r>
          </a:p>
        </p:txBody>
      </p:sp>
      <p:cxnSp>
        <p:nvCxnSpPr>
          <p:cNvPr id="8" name="Connector 7"/>
          <p:cNvCxnSpPr/>
          <p:nvPr/>
        </p:nvCxnSpPr>
        <p:spPr>
          <a:xfrm>
            <a:off x="704088" y="4270248"/>
            <a:ext cx="5737860" cy="0"/>
          </a:xfrm>
          <a:prstGeom prst="line">
            <a:avLst/>
          </a:prstGeom>
          <a:ln w="12700">
            <a:solidFill>
              <a:srgbClr val="D2D0C4"/>
            </a:solidFill>
          </a:ln>
        </p:spPr>
      </p:cxnSp>
      <p:sp>
        <p:nvSpPr>
          <p:cNvPr id="9" name="TextBox 8"/>
          <p:cNvSpPr txBox="1"/>
          <p:nvPr/>
        </p:nvSpPr>
        <p:spPr>
          <a:xfrm>
            <a:off x="704088" y="4343400"/>
            <a:ext cx="731520" cy="868680"/>
          </a:xfrm>
          <a:prstGeom prst="rect">
            <a:avLst/>
          </a:prstGeom>
          <a:noFill/>
        </p:spPr>
        <p:txBody>
          <a:bodyPr wrap="square" lIns="0" tIns="0" rIns="0" bIns="0" anchor="ctr">
            <a:spAutoFit/>
          </a:bodyPr>
          <a:lstStyle/>
          <a:p>
            <a:pPr algn="l">
              <a:lnSpc>
                <a:spcPct val="105000"/>
              </a:lnSpc>
            </a:pPr>
            <a:r>
              <a:rPr sz="2800" b="1" i="0">
                <a:solidFill>
                  <a:srgbClr val="EA7600"/>
                </a:solidFill>
                <a:latin typeface="Lucida Sans Unicode"/>
              </a:rPr>
              <a:t>3</a:t>
            </a:r>
          </a:p>
        </p:txBody>
      </p:sp>
      <p:sp>
        <p:nvSpPr>
          <p:cNvPr id="10" name="TextBox 9"/>
          <p:cNvSpPr txBox="1"/>
          <p:nvPr/>
        </p:nvSpPr>
        <p:spPr>
          <a:xfrm>
            <a:off x="1481328" y="4343400"/>
            <a:ext cx="4960620" cy="868680"/>
          </a:xfrm>
          <a:prstGeom prst="rect">
            <a:avLst/>
          </a:prstGeom>
          <a:noFill/>
        </p:spPr>
        <p:txBody>
          <a:bodyPr wrap="square" lIns="0" tIns="0" rIns="0" bIns="0" anchor="ctr">
            <a:spAutoFit/>
          </a:bodyPr>
          <a:lstStyle/>
          <a:p>
            <a:pPr algn="l">
              <a:lnSpc>
                <a:spcPct val="105000"/>
              </a:lnSpc>
            </a:pPr>
            <a:r>
              <a:rPr sz="1600" b="1" i="0">
                <a:solidFill>
                  <a:srgbClr val="004F59"/>
                </a:solidFill>
                <a:latin typeface="Lucida Sans Unicode"/>
              </a:rPr>
              <a:t>Confirm who the client is</a:t>
            </a:r>
          </a:p>
        </p:txBody>
      </p:sp>
      <p:cxnSp>
        <p:nvCxnSpPr>
          <p:cNvPr id="11" name="Connector 10"/>
          <p:cNvCxnSpPr/>
          <p:nvPr/>
        </p:nvCxnSpPr>
        <p:spPr>
          <a:xfrm>
            <a:off x="704088" y="5276088"/>
            <a:ext cx="5737860" cy="0"/>
          </a:xfrm>
          <a:prstGeom prst="line">
            <a:avLst/>
          </a:prstGeom>
          <a:ln w="12700">
            <a:solidFill>
              <a:srgbClr val="D2D0C4"/>
            </a:solidFill>
          </a:ln>
        </p:spPr>
      </p:cxnSp>
      <p:sp>
        <p:nvSpPr>
          <p:cNvPr id="12" name="TextBox 11"/>
          <p:cNvSpPr txBox="1"/>
          <p:nvPr/>
        </p:nvSpPr>
        <p:spPr>
          <a:xfrm>
            <a:off x="704088" y="5349240"/>
            <a:ext cx="731520" cy="868680"/>
          </a:xfrm>
          <a:prstGeom prst="rect">
            <a:avLst/>
          </a:prstGeom>
          <a:noFill/>
        </p:spPr>
        <p:txBody>
          <a:bodyPr wrap="square" lIns="0" tIns="0" rIns="0" bIns="0" anchor="ctr">
            <a:spAutoFit/>
          </a:bodyPr>
          <a:lstStyle/>
          <a:p>
            <a:pPr algn="l">
              <a:lnSpc>
                <a:spcPct val="105000"/>
              </a:lnSpc>
            </a:pPr>
            <a:r>
              <a:rPr sz="2800" b="1" i="0">
                <a:solidFill>
                  <a:srgbClr val="EA7600"/>
                </a:solidFill>
                <a:latin typeface="Lucida Sans Unicode"/>
              </a:rPr>
              <a:t>4</a:t>
            </a:r>
          </a:p>
        </p:txBody>
      </p:sp>
      <p:sp>
        <p:nvSpPr>
          <p:cNvPr id="13" name="TextBox 12"/>
          <p:cNvSpPr txBox="1"/>
          <p:nvPr/>
        </p:nvSpPr>
        <p:spPr>
          <a:xfrm>
            <a:off x="1481328" y="5349240"/>
            <a:ext cx="4960620" cy="868680"/>
          </a:xfrm>
          <a:prstGeom prst="rect">
            <a:avLst/>
          </a:prstGeom>
          <a:noFill/>
        </p:spPr>
        <p:txBody>
          <a:bodyPr wrap="square" lIns="0" tIns="0" rIns="0" bIns="0" anchor="ctr">
            <a:spAutoFit/>
          </a:bodyPr>
          <a:lstStyle/>
          <a:p>
            <a:pPr algn="l">
              <a:lnSpc>
                <a:spcPct val="105000"/>
              </a:lnSpc>
            </a:pPr>
            <a:r>
              <a:rPr sz="1600" b="1" i="0">
                <a:solidFill>
                  <a:srgbClr val="004F59"/>
                </a:solidFill>
                <a:latin typeface="Lucida Sans Unicode"/>
              </a:rPr>
              <a:t>Measure floor areas to the RICS Code</a:t>
            </a:r>
          </a:p>
        </p:txBody>
      </p:sp>
      <p:sp>
        <p:nvSpPr>
          <p:cNvPr id="14" name="TextBox 13"/>
          <p:cNvSpPr txBox="1"/>
          <p:nvPr/>
        </p:nvSpPr>
        <p:spPr>
          <a:xfrm>
            <a:off x="6990588" y="2331720"/>
            <a:ext cx="731520" cy="868680"/>
          </a:xfrm>
          <a:prstGeom prst="rect">
            <a:avLst/>
          </a:prstGeom>
          <a:noFill/>
        </p:spPr>
        <p:txBody>
          <a:bodyPr wrap="square" lIns="0" tIns="0" rIns="0" bIns="0" anchor="ctr">
            <a:spAutoFit/>
          </a:bodyPr>
          <a:lstStyle/>
          <a:p>
            <a:pPr algn="l">
              <a:lnSpc>
                <a:spcPct val="105000"/>
              </a:lnSpc>
            </a:pPr>
            <a:r>
              <a:rPr sz="2800" b="1" i="0">
                <a:solidFill>
                  <a:srgbClr val="EA7600"/>
                </a:solidFill>
                <a:latin typeface="Lucida Sans Unicode"/>
              </a:rPr>
              <a:t>5</a:t>
            </a:r>
          </a:p>
        </p:txBody>
      </p:sp>
      <p:sp>
        <p:nvSpPr>
          <p:cNvPr id="15" name="TextBox 14"/>
          <p:cNvSpPr txBox="1"/>
          <p:nvPr/>
        </p:nvSpPr>
        <p:spPr>
          <a:xfrm>
            <a:off x="7767827" y="2331720"/>
            <a:ext cx="4960620" cy="868680"/>
          </a:xfrm>
          <a:prstGeom prst="rect">
            <a:avLst/>
          </a:prstGeom>
          <a:noFill/>
        </p:spPr>
        <p:txBody>
          <a:bodyPr wrap="square" lIns="0" tIns="0" rIns="0" bIns="0" anchor="ctr">
            <a:spAutoFit/>
          </a:bodyPr>
          <a:lstStyle/>
          <a:p>
            <a:pPr algn="l">
              <a:lnSpc>
                <a:spcPct val="105000"/>
              </a:lnSpc>
            </a:pPr>
            <a:r>
              <a:rPr sz="1600" b="1" i="0">
                <a:solidFill>
                  <a:srgbClr val="004F59"/>
                </a:solidFill>
                <a:latin typeface="Lucida Sans Unicode"/>
              </a:rPr>
              <a:t>Test sites against the 75% threshold</a:t>
            </a:r>
          </a:p>
        </p:txBody>
      </p:sp>
      <p:cxnSp>
        <p:nvCxnSpPr>
          <p:cNvPr id="16" name="Connector 15"/>
          <p:cNvCxnSpPr/>
          <p:nvPr/>
        </p:nvCxnSpPr>
        <p:spPr>
          <a:xfrm>
            <a:off x="6990588" y="3264408"/>
            <a:ext cx="5737860" cy="0"/>
          </a:xfrm>
          <a:prstGeom prst="line">
            <a:avLst/>
          </a:prstGeom>
          <a:ln w="12700">
            <a:solidFill>
              <a:srgbClr val="D2D0C4"/>
            </a:solidFill>
          </a:ln>
        </p:spPr>
      </p:cxnSp>
      <p:sp>
        <p:nvSpPr>
          <p:cNvPr id="17" name="TextBox 16"/>
          <p:cNvSpPr txBox="1"/>
          <p:nvPr/>
        </p:nvSpPr>
        <p:spPr>
          <a:xfrm>
            <a:off x="6990588" y="3337560"/>
            <a:ext cx="731520" cy="868680"/>
          </a:xfrm>
          <a:prstGeom prst="rect">
            <a:avLst/>
          </a:prstGeom>
          <a:noFill/>
        </p:spPr>
        <p:txBody>
          <a:bodyPr wrap="square" lIns="0" tIns="0" rIns="0" bIns="0" anchor="ctr">
            <a:spAutoFit/>
          </a:bodyPr>
          <a:lstStyle/>
          <a:p>
            <a:pPr algn="l">
              <a:lnSpc>
                <a:spcPct val="105000"/>
              </a:lnSpc>
            </a:pPr>
            <a:r>
              <a:rPr sz="2800" b="1" i="0">
                <a:solidFill>
                  <a:srgbClr val="EA7600"/>
                </a:solidFill>
                <a:latin typeface="Lucida Sans Unicode"/>
              </a:rPr>
              <a:t>6</a:t>
            </a:r>
          </a:p>
        </p:txBody>
      </p:sp>
      <p:sp>
        <p:nvSpPr>
          <p:cNvPr id="18" name="TextBox 17"/>
          <p:cNvSpPr txBox="1"/>
          <p:nvPr/>
        </p:nvSpPr>
        <p:spPr>
          <a:xfrm>
            <a:off x="7767827" y="3337560"/>
            <a:ext cx="4960620" cy="868680"/>
          </a:xfrm>
          <a:prstGeom prst="rect">
            <a:avLst/>
          </a:prstGeom>
          <a:noFill/>
        </p:spPr>
        <p:txBody>
          <a:bodyPr wrap="square" lIns="0" tIns="0" rIns="0" bIns="0" anchor="ctr">
            <a:spAutoFit/>
          </a:bodyPr>
          <a:lstStyle/>
          <a:p>
            <a:pPr algn="l">
              <a:lnSpc>
                <a:spcPct val="105000"/>
              </a:lnSpc>
            </a:pPr>
            <a:r>
              <a:rPr sz="1600" b="1" i="0">
                <a:solidFill>
                  <a:srgbClr val="004F59"/>
                </a:solidFill>
                <a:latin typeface="Lucida Sans Unicode"/>
              </a:rPr>
              <a:t>Put it in cost plans and business cases</a:t>
            </a:r>
          </a:p>
        </p:txBody>
      </p:sp>
      <p:cxnSp>
        <p:nvCxnSpPr>
          <p:cNvPr id="19" name="Connector 18"/>
          <p:cNvCxnSpPr/>
          <p:nvPr/>
        </p:nvCxnSpPr>
        <p:spPr>
          <a:xfrm>
            <a:off x="6990588" y="4270248"/>
            <a:ext cx="5737860" cy="0"/>
          </a:xfrm>
          <a:prstGeom prst="line">
            <a:avLst/>
          </a:prstGeom>
          <a:ln w="12700">
            <a:solidFill>
              <a:srgbClr val="D2D0C4"/>
            </a:solidFill>
          </a:ln>
        </p:spPr>
      </p:cxnSp>
      <p:sp>
        <p:nvSpPr>
          <p:cNvPr id="20" name="TextBox 19"/>
          <p:cNvSpPr txBox="1"/>
          <p:nvPr/>
        </p:nvSpPr>
        <p:spPr>
          <a:xfrm>
            <a:off x="6990588" y="4343400"/>
            <a:ext cx="731520" cy="868680"/>
          </a:xfrm>
          <a:prstGeom prst="rect">
            <a:avLst/>
          </a:prstGeom>
          <a:noFill/>
        </p:spPr>
        <p:txBody>
          <a:bodyPr wrap="square" lIns="0" tIns="0" rIns="0" bIns="0" anchor="ctr">
            <a:spAutoFit/>
          </a:bodyPr>
          <a:lstStyle/>
          <a:p>
            <a:pPr algn="l">
              <a:lnSpc>
                <a:spcPct val="105000"/>
              </a:lnSpc>
            </a:pPr>
            <a:r>
              <a:rPr sz="2800" b="1" i="0">
                <a:solidFill>
                  <a:srgbClr val="EA7600"/>
                </a:solidFill>
                <a:latin typeface="Lucida Sans Unicode"/>
              </a:rPr>
              <a:t>7</a:t>
            </a:r>
          </a:p>
        </p:txBody>
      </p:sp>
      <p:sp>
        <p:nvSpPr>
          <p:cNvPr id="21" name="TextBox 20"/>
          <p:cNvSpPr txBox="1"/>
          <p:nvPr/>
        </p:nvSpPr>
        <p:spPr>
          <a:xfrm>
            <a:off x="7767827" y="4343400"/>
            <a:ext cx="4960620" cy="868680"/>
          </a:xfrm>
          <a:prstGeom prst="rect">
            <a:avLst/>
          </a:prstGeom>
          <a:noFill/>
        </p:spPr>
        <p:txBody>
          <a:bodyPr wrap="square" lIns="0" tIns="0" rIns="0" bIns="0" anchor="ctr">
            <a:spAutoFit/>
          </a:bodyPr>
          <a:lstStyle/>
          <a:p>
            <a:pPr algn="l">
              <a:lnSpc>
                <a:spcPct val="105000"/>
              </a:lnSpc>
            </a:pPr>
            <a:r>
              <a:rPr sz="1600" b="1" i="0">
                <a:solidFill>
                  <a:srgbClr val="004F59"/>
                </a:solidFill>
                <a:latin typeface="Lucida Sans Unicode"/>
              </a:rPr>
              <a:t>Update tenders, call-offs and contracts</a:t>
            </a:r>
          </a:p>
        </p:txBody>
      </p:sp>
      <p:cxnSp>
        <p:nvCxnSpPr>
          <p:cNvPr id="22" name="Connector 21"/>
          <p:cNvCxnSpPr/>
          <p:nvPr/>
        </p:nvCxnSpPr>
        <p:spPr>
          <a:xfrm>
            <a:off x="6990588" y="5276088"/>
            <a:ext cx="5737860" cy="0"/>
          </a:xfrm>
          <a:prstGeom prst="line">
            <a:avLst/>
          </a:prstGeom>
          <a:ln w="12700">
            <a:solidFill>
              <a:srgbClr val="D2D0C4"/>
            </a:solidFill>
          </a:ln>
        </p:spPr>
      </p:cxnSp>
      <p:sp>
        <p:nvSpPr>
          <p:cNvPr id="23" name="TextBox 22"/>
          <p:cNvSpPr txBox="1"/>
          <p:nvPr/>
        </p:nvSpPr>
        <p:spPr>
          <a:xfrm>
            <a:off x="6990588" y="5349240"/>
            <a:ext cx="731520" cy="868680"/>
          </a:xfrm>
          <a:prstGeom prst="rect">
            <a:avLst/>
          </a:prstGeom>
          <a:noFill/>
        </p:spPr>
        <p:txBody>
          <a:bodyPr wrap="square" lIns="0" tIns="0" rIns="0" bIns="0" anchor="ctr">
            <a:spAutoFit/>
          </a:bodyPr>
          <a:lstStyle/>
          <a:p>
            <a:pPr algn="l">
              <a:lnSpc>
                <a:spcPct val="105000"/>
              </a:lnSpc>
            </a:pPr>
            <a:r>
              <a:rPr sz="2800" b="1" i="0">
                <a:solidFill>
                  <a:srgbClr val="EA7600"/>
                </a:solidFill>
                <a:latin typeface="Lucida Sans Unicode"/>
              </a:rPr>
              <a:t>8</a:t>
            </a:r>
          </a:p>
        </p:txBody>
      </p:sp>
      <p:sp>
        <p:nvSpPr>
          <p:cNvPr id="24" name="TextBox 23"/>
          <p:cNvSpPr txBox="1"/>
          <p:nvPr/>
        </p:nvSpPr>
        <p:spPr>
          <a:xfrm>
            <a:off x="7767827" y="5349240"/>
            <a:ext cx="4960620" cy="868680"/>
          </a:xfrm>
          <a:prstGeom prst="rect">
            <a:avLst/>
          </a:prstGeom>
          <a:noFill/>
        </p:spPr>
        <p:txBody>
          <a:bodyPr wrap="square" lIns="0" tIns="0" rIns="0" bIns="0" anchor="ctr">
            <a:spAutoFit/>
          </a:bodyPr>
          <a:lstStyle/>
          <a:p>
            <a:pPr algn="l">
              <a:lnSpc>
                <a:spcPct val="105000"/>
              </a:lnSpc>
            </a:pPr>
            <a:r>
              <a:rPr sz="1600" b="1" i="0">
                <a:solidFill>
                  <a:srgbClr val="004F59"/>
                </a:solidFill>
                <a:latin typeface="Lucida Sans Unicode"/>
              </a:rPr>
              <a:t>Build levy steps into the programme</a:t>
            </a:r>
          </a:p>
        </p:txBody>
      </p:sp>
      <p:sp>
        <p:nvSpPr>
          <p:cNvPr id="25" name="TextBox 24"/>
          <p:cNvSpPr txBox="1"/>
          <p:nvPr/>
        </p:nvSpPr>
        <p:spPr>
          <a:xfrm>
            <a:off x="704088" y="6400800"/>
            <a:ext cx="12024360" cy="320040"/>
          </a:xfrm>
          <a:prstGeom prst="rect">
            <a:avLst/>
          </a:prstGeom>
          <a:noFill/>
        </p:spPr>
        <p:txBody>
          <a:bodyPr wrap="square" lIns="0" tIns="0" rIns="0" bIns="0" anchor="t">
            <a:spAutoFit/>
          </a:bodyPr>
          <a:lstStyle/>
          <a:p>
            <a:pPr algn="l">
              <a:lnSpc>
                <a:spcPct val="105000"/>
              </a:lnSpc>
            </a:pPr>
            <a:r>
              <a:rPr sz="1500" b="1" i="0">
                <a:solidFill>
                  <a:srgbClr val="EA7600"/>
                </a:solidFill>
                <a:latin typeface="Lucida Sans Unicode"/>
              </a:rPr>
              <a:t>First: decide who in your team owns the levy.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4088" y="1325880"/>
            <a:ext cx="11704320" cy="548640"/>
          </a:xfrm>
        </p:spPr>
        <p:txBody>
          <a:bodyPr/>
          <a:lstStyle/>
          <a:p>
            <a:r>
              <a:rPr sz="3000" b="1">
                <a:solidFill>
                  <a:srgbClr val="004F59"/>
                </a:solidFill>
                <a:latin typeface="Lucida Sans Unicode"/>
              </a:rPr>
              <a:t>Three things to take away</a:t>
            </a:r>
          </a:p>
        </p:txBody>
      </p:sp>
      <p:sp>
        <p:nvSpPr>
          <p:cNvPr id="3" name="TextBox 2"/>
          <p:cNvSpPr txBox="1"/>
          <p:nvPr/>
        </p:nvSpPr>
        <p:spPr>
          <a:xfrm>
            <a:off x="704088" y="2331720"/>
            <a:ext cx="1371600" cy="1188720"/>
          </a:xfrm>
          <a:prstGeom prst="rect">
            <a:avLst/>
          </a:prstGeom>
          <a:noFill/>
        </p:spPr>
        <p:txBody>
          <a:bodyPr wrap="square" lIns="0" tIns="0" rIns="0" bIns="0" anchor="t">
            <a:spAutoFit/>
          </a:bodyPr>
          <a:lstStyle/>
          <a:p>
            <a:pPr algn="l">
              <a:lnSpc>
                <a:spcPct val="105000"/>
              </a:lnSpc>
            </a:pPr>
            <a:r>
              <a:rPr sz="6600" b="1" i="0">
                <a:solidFill>
                  <a:srgbClr val="EA7600"/>
                </a:solidFill>
                <a:latin typeface="Lucida Sans Unicode"/>
              </a:rPr>
              <a:t>1</a:t>
            </a:r>
          </a:p>
        </p:txBody>
      </p:sp>
      <p:cxnSp>
        <p:nvCxnSpPr>
          <p:cNvPr id="4" name="Connector 3"/>
          <p:cNvCxnSpPr/>
          <p:nvPr/>
        </p:nvCxnSpPr>
        <p:spPr>
          <a:xfrm>
            <a:off x="704088" y="3749039"/>
            <a:ext cx="3703320" cy="0"/>
          </a:xfrm>
          <a:prstGeom prst="line">
            <a:avLst/>
          </a:prstGeom>
          <a:ln w="19050">
            <a:solidFill>
              <a:srgbClr val="004F59"/>
            </a:solidFill>
          </a:ln>
        </p:spPr>
      </p:cxnSp>
      <p:sp>
        <p:nvSpPr>
          <p:cNvPr id="5" name="TextBox 4"/>
          <p:cNvSpPr txBox="1"/>
          <p:nvPr/>
        </p:nvSpPr>
        <p:spPr>
          <a:xfrm>
            <a:off x="704088" y="3977639"/>
            <a:ext cx="3703320" cy="2560320"/>
          </a:xfrm>
          <a:prstGeom prst="rect">
            <a:avLst/>
          </a:prstGeom>
          <a:noFill/>
        </p:spPr>
        <p:txBody>
          <a:bodyPr wrap="square" lIns="0" tIns="0" rIns="0" bIns="0" anchor="t">
            <a:spAutoFit/>
          </a:bodyPr>
          <a:lstStyle/>
          <a:p>
            <a:pPr algn="l">
              <a:lnSpc>
                <a:spcPct val="105000"/>
              </a:lnSpc>
            </a:pPr>
            <a:r>
              <a:rPr sz="2000" b="1" i="0">
                <a:solidFill>
                  <a:srgbClr val="004F59"/>
                </a:solidFill>
                <a:latin typeface="Lucida Sans Unicode"/>
              </a:rPr>
              <a:t>Halls are caught</a:t>
            </a:r>
          </a:p>
          <a:p>
            <a:pPr algn="l">
              <a:lnSpc>
                <a:spcPct val="105000"/>
              </a:lnSpc>
              <a:spcBef>
                <a:spcPts val="1000"/>
              </a:spcBef>
            </a:pPr>
            <a:r>
              <a:rPr sz="1600" b="0" i="0">
                <a:solidFill>
                  <a:srgbClr val="404040"/>
                </a:solidFill>
                <a:latin typeface="Lucida Sans Unicode"/>
              </a:rPr>
              <a:t>From 1 October 2026, new student accommodation of 30+ beds pays the levy.</a:t>
            </a:r>
          </a:p>
        </p:txBody>
      </p:sp>
      <p:sp>
        <p:nvSpPr>
          <p:cNvPr id="6" name="TextBox 5"/>
          <p:cNvSpPr txBox="1"/>
          <p:nvPr/>
        </p:nvSpPr>
        <p:spPr>
          <a:xfrm>
            <a:off x="4864608" y="2331720"/>
            <a:ext cx="1371600" cy="1188720"/>
          </a:xfrm>
          <a:prstGeom prst="rect">
            <a:avLst/>
          </a:prstGeom>
          <a:noFill/>
        </p:spPr>
        <p:txBody>
          <a:bodyPr wrap="square" lIns="0" tIns="0" rIns="0" bIns="0" anchor="t">
            <a:spAutoFit/>
          </a:bodyPr>
          <a:lstStyle/>
          <a:p>
            <a:pPr algn="l">
              <a:lnSpc>
                <a:spcPct val="105000"/>
              </a:lnSpc>
            </a:pPr>
            <a:r>
              <a:rPr sz="6600" b="1" i="0">
                <a:solidFill>
                  <a:srgbClr val="EA7600"/>
                </a:solidFill>
                <a:latin typeface="Lucida Sans Unicode"/>
              </a:rPr>
              <a:t>2</a:t>
            </a:r>
          </a:p>
        </p:txBody>
      </p:sp>
      <p:cxnSp>
        <p:nvCxnSpPr>
          <p:cNvPr id="7" name="Connector 6"/>
          <p:cNvCxnSpPr/>
          <p:nvPr/>
        </p:nvCxnSpPr>
        <p:spPr>
          <a:xfrm>
            <a:off x="4864608" y="3749039"/>
            <a:ext cx="3703320" cy="0"/>
          </a:xfrm>
          <a:prstGeom prst="line">
            <a:avLst/>
          </a:prstGeom>
          <a:ln w="19050">
            <a:solidFill>
              <a:srgbClr val="004F59"/>
            </a:solidFill>
          </a:ln>
        </p:spPr>
      </p:cxnSp>
      <p:sp>
        <p:nvSpPr>
          <p:cNvPr id="8" name="TextBox 7"/>
          <p:cNvSpPr txBox="1"/>
          <p:nvPr/>
        </p:nvSpPr>
        <p:spPr>
          <a:xfrm>
            <a:off x="4864608" y="3977639"/>
            <a:ext cx="3703320" cy="2560320"/>
          </a:xfrm>
          <a:prstGeom prst="rect">
            <a:avLst/>
          </a:prstGeom>
          <a:noFill/>
        </p:spPr>
        <p:txBody>
          <a:bodyPr wrap="square" lIns="0" tIns="0" rIns="0" bIns="0" anchor="t">
            <a:spAutoFit/>
          </a:bodyPr>
          <a:lstStyle/>
          <a:p>
            <a:pPr algn="l">
              <a:lnSpc>
                <a:spcPct val="105000"/>
              </a:lnSpc>
            </a:pPr>
            <a:r>
              <a:rPr sz="2000" b="1" i="0">
                <a:solidFill>
                  <a:srgbClr val="004F59"/>
                </a:solidFill>
                <a:latin typeface="Lucida Sans Unicode"/>
              </a:rPr>
              <a:t>Pay on time</a:t>
            </a:r>
          </a:p>
          <a:p>
            <a:pPr algn="l">
              <a:lnSpc>
                <a:spcPct val="105000"/>
              </a:lnSpc>
              <a:spcBef>
                <a:spcPts val="1000"/>
              </a:spcBef>
            </a:pPr>
            <a:r>
              <a:rPr sz="1600" b="0" i="0">
                <a:solidFill>
                  <a:srgbClr val="404040"/>
                </a:solidFill>
                <a:latin typeface="Lucida Sans Unicode"/>
              </a:rPr>
              <a:t>The application date triggers it. The completion certificate enforces it.</a:t>
            </a:r>
          </a:p>
        </p:txBody>
      </p:sp>
      <p:sp>
        <p:nvSpPr>
          <p:cNvPr id="9" name="TextBox 8"/>
          <p:cNvSpPr txBox="1"/>
          <p:nvPr/>
        </p:nvSpPr>
        <p:spPr>
          <a:xfrm>
            <a:off x="9025128" y="2331720"/>
            <a:ext cx="1371600" cy="1188720"/>
          </a:xfrm>
          <a:prstGeom prst="rect">
            <a:avLst/>
          </a:prstGeom>
          <a:noFill/>
        </p:spPr>
        <p:txBody>
          <a:bodyPr wrap="square" lIns="0" tIns="0" rIns="0" bIns="0" anchor="t">
            <a:spAutoFit/>
          </a:bodyPr>
          <a:lstStyle/>
          <a:p>
            <a:pPr algn="l">
              <a:lnSpc>
                <a:spcPct val="105000"/>
              </a:lnSpc>
            </a:pPr>
            <a:r>
              <a:rPr sz="6600" b="1" i="0">
                <a:solidFill>
                  <a:srgbClr val="EA7600"/>
                </a:solidFill>
                <a:latin typeface="Lucida Sans Unicode"/>
              </a:rPr>
              <a:t>3</a:t>
            </a:r>
          </a:p>
        </p:txBody>
      </p:sp>
      <p:cxnSp>
        <p:nvCxnSpPr>
          <p:cNvPr id="10" name="Connector 9"/>
          <p:cNvCxnSpPr/>
          <p:nvPr/>
        </p:nvCxnSpPr>
        <p:spPr>
          <a:xfrm>
            <a:off x="9025128" y="3749039"/>
            <a:ext cx="3703319" cy="0"/>
          </a:xfrm>
          <a:prstGeom prst="line">
            <a:avLst/>
          </a:prstGeom>
          <a:ln w="19050">
            <a:solidFill>
              <a:srgbClr val="004F59"/>
            </a:solidFill>
          </a:ln>
        </p:spPr>
      </p:cxnSp>
      <p:sp>
        <p:nvSpPr>
          <p:cNvPr id="11" name="TextBox 10"/>
          <p:cNvSpPr txBox="1"/>
          <p:nvPr/>
        </p:nvSpPr>
        <p:spPr>
          <a:xfrm>
            <a:off x="9025128" y="3977639"/>
            <a:ext cx="3703320" cy="2560320"/>
          </a:xfrm>
          <a:prstGeom prst="rect">
            <a:avLst/>
          </a:prstGeom>
          <a:noFill/>
        </p:spPr>
        <p:txBody>
          <a:bodyPr wrap="square" lIns="0" tIns="0" rIns="0" bIns="0" anchor="t">
            <a:spAutoFit/>
          </a:bodyPr>
          <a:lstStyle/>
          <a:p>
            <a:pPr algn="l">
              <a:lnSpc>
                <a:spcPct val="105000"/>
              </a:lnSpc>
            </a:pPr>
            <a:r>
              <a:rPr sz="2000" b="1" i="0">
                <a:solidFill>
                  <a:srgbClr val="004F59"/>
                </a:solidFill>
                <a:latin typeface="Lucida Sans Unicode"/>
              </a:rPr>
              <a:t>Secure the reduced rate</a:t>
            </a:r>
          </a:p>
          <a:p>
            <a:pPr algn="l">
              <a:lnSpc>
                <a:spcPct val="105000"/>
              </a:lnSpc>
              <a:spcBef>
                <a:spcPts val="1000"/>
              </a:spcBef>
            </a:pPr>
            <a:r>
              <a:rPr sz="1600" b="0" i="0">
                <a:solidFill>
                  <a:srgbClr val="404040"/>
                </a:solidFill>
                <a:latin typeface="Lucida Sans Unicode"/>
              </a:rPr>
              <a:t>The red line and your evidence can be worth six figures.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4088" y="1325880"/>
            <a:ext cx="11704320" cy="548640"/>
          </a:xfrm>
        </p:spPr>
        <p:txBody>
          <a:bodyPr/>
          <a:lstStyle/>
          <a:p>
            <a:r>
              <a:rPr sz="3000" b="1">
                <a:solidFill>
                  <a:srgbClr val="004F59"/>
                </a:solidFill>
                <a:latin typeface="Lucida Sans Unicode"/>
              </a:rPr>
              <a:t>Questions</a:t>
            </a:r>
          </a:p>
        </p:txBody>
      </p:sp>
      <p:sp>
        <p:nvSpPr>
          <p:cNvPr id="3" name="TextBox 2"/>
          <p:cNvSpPr txBox="1"/>
          <p:nvPr/>
        </p:nvSpPr>
        <p:spPr>
          <a:xfrm>
            <a:off x="704088" y="2331720"/>
            <a:ext cx="5760720" cy="1097280"/>
          </a:xfrm>
          <a:prstGeom prst="rect">
            <a:avLst/>
          </a:prstGeom>
          <a:noFill/>
        </p:spPr>
        <p:txBody>
          <a:bodyPr wrap="square" lIns="0" tIns="0" rIns="0" bIns="0" anchor="t">
            <a:spAutoFit/>
          </a:bodyPr>
          <a:lstStyle/>
          <a:p>
            <a:pPr algn="l">
              <a:lnSpc>
                <a:spcPct val="105000"/>
              </a:lnSpc>
            </a:pPr>
            <a:r>
              <a:rPr sz="4400" b="1" i="0">
                <a:solidFill>
                  <a:srgbClr val="004F59"/>
                </a:solidFill>
                <a:latin typeface="Lucida Sans Unicode"/>
              </a:rPr>
              <a:t>Thank you</a:t>
            </a:r>
          </a:p>
        </p:txBody>
      </p:sp>
      <p:sp>
        <p:nvSpPr>
          <p:cNvPr id="4" name="TextBox 3"/>
          <p:cNvSpPr txBox="1"/>
          <p:nvPr/>
        </p:nvSpPr>
        <p:spPr>
          <a:xfrm>
            <a:off x="704088" y="3611879"/>
            <a:ext cx="5486400" cy="1188720"/>
          </a:xfrm>
          <a:prstGeom prst="rect">
            <a:avLst/>
          </a:prstGeom>
          <a:noFill/>
        </p:spPr>
        <p:txBody>
          <a:bodyPr wrap="square" lIns="0" tIns="0" rIns="0" bIns="0" anchor="t">
            <a:spAutoFit/>
          </a:bodyPr>
          <a:lstStyle/>
          <a:p>
            <a:pPr algn="l">
              <a:lnSpc>
                <a:spcPct val="105000"/>
              </a:lnSpc>
            </a:pPr>
            <a:r>
              <a:rPr sz="1700" b="0" i="0">
                <a:solidFill>
                  <a:srgbClr val="404040"/>
                </a:solidFill>
                <a:latin typeface="Lucida Sans Unicode"/>
              </a:rPr>
              <a:t>Please use the Q&amp;A panel. If we don’t reach your question today, get in touch.</a:t>
            </a:r>
          </a:p>
        </p:txBody>
      </p:sp>
      <p:sp>
        <p:nvSpPr>
          <p:cNvPr id="5" name="TextBox 4"/>
          <p:cNvSpPr txBox="1"/>
          <p:nvPr/>
        </p:nvSpPr>
        <p:spPr>
          <a:xfrm>
            <a:off x="704088" y="6172200"/>
            <a:ext cx="5943600" cy="365760"/>
          </a:xfrm>
          <a:prstGeom prst="rect">
            <a:avLst/>
          </a:prstGeom>
          <a:noFill/>
        </p:spPr>
        <p:txBody>
          <a:bodyPr wrap="square" lIns="0" tIns="0" rIns="0" bIns="0" anchor="t">
            <a:spAutoFit/>
          </a:bodyPr>
          <a:lstStyle/>
          <a:p>
            <a:pPr algn="l">
              <a:lnSpc>
                <a:spcPct val="105000"/>
              </a:lnSpc>
            </a:pPr>
            <a:r>
              <a:rPr sz="1200" b="0" i="1">
                <a:solidFill>
                  <a:srgbClr val="808080"/>
                </a:solidFill>
                <a:latin typeface="Lucida Sans Unicode"/>
              </a:rPr>
              <a:t>A general overview, not legal advice on any specific project.</a:t>
            </a:r>
          </a:p>
        </p:txBody>
      </p:sp>
      <p:sp>
        <p:nvSpPr>
          <p:cNvPr id="6" name="Rectangle 5"/>
          <p:cNvSpPr/>
          <p:nvPr/>
        </p:nvSpPr>
        <p:spPr>
          <a:xfrm>
            <a:off x="6949440" y="2331720"/>
            <a:ext cx="5779008" cy="4023360"/>
          </a:xfrm>
          <a:prstGeom prst="rect">
            <a:avLst/>
          </a:prstGeom>
          <a:solidFill>
            <a:srgbClr val="004F59"/>
          </a:solidFill>
          <a:ln>
            <a:noFill/>
          </a:ln>
        </p:spPr>
        <p:txBody>
          <a:bodyPr rtlCol="0" anchor="ctr"/>
          <a:lstStyle/>
          <a:p>
            <a:pPr algn="ctr"/>
            <a:endParaRPr/>
          </a:p>
        </p:txBody>
      </p:sp>
      <p:sp>
        <p:nvSpPr>
          <p:cNvPr id="7" name="TextBox 6"/>
          <p:cNvSpPr txBox="1"/>
          <p:nvPr/>
        </p:nvSpPr>
        <p:spPr>
          <a:xfrm>
            <a:off x="7452360" y="2788920"/>
            <a:ext cx="4773168" cy="3200400"/>
          </a:xfrm>
          <a:prstGeom prst="rect">
            <a:avLst/>
          </a:prstGeom>
          <a:noFill/>
        </p:spPr>
        <p:txBody>
          <a:bodyPr wrap="square" lIns="0" tIns="0" rIns="0" bIns="0" anchor="t">
            <a:spAutoFit/>
          </a:bodyPr>
          <a:lstStyle/>
          <a:p>
            <a:pPr algn="l">
              <a:lnSpc>
                <a:spcPct val="105000"/>
              </a:lnSpc>
            </a:pPr>
            <a:r>
              <a:rPr sz="2600" b="1" i="0">
                <a:solidFill>
                  <a:srgbClr val="FFFFFF"/>
                </a:solidFill>
                <a:latin typeface="Lucida Sans Unicode"/>
              </a:rPr>
              <a:t>Richard Vaughan</a:t>
            </a:r>
          </a:p>
          <a:p>
            <a:pPr algn="l">
              <a:lnSpc>
                <a:spcPct val="105000"/>
              </a:lnSpc>
              <a:spcBef>
                <a:spcPts val="400"/>
              </a:spcBef>
            </a:pPr>
            <a:r>
              <a:rPr sz="1500" b="0" i="0">
                <a:solidFill>
                  <a:srgbClr val="FFFFFF"/>
                </a:solidFill>
                <a:latin typeface="Lucida Sans Unicode"/>
              </a:rPr>
              <a:t>Partner, Construction &amp; Engineering</a:t>
            </a:r>
          </a:p>
          <a:p>
            <a:pPr algn="l">
              <a:lnSpc>
                <a:spcPct val="105000"/>
              </a:lnSpc>
              <a:spcBef>
                <a:spcPts val="3600"/>
              </a:spcBef>
            </a:pPr>
            <a:r>
              <a:rPr sz="1600" b="0" i="0">
                <a:solidFill>
                  <a:srgbClr val="FFFFFF"/>
                </a:solidFill>
                <a:latin typeface="Lucida Sans Unicode"/>
              </a:rPr>
              <a:t>Richard.Vaughan@weightmans.com</a:t>
            </a:r>
          </a:p>
          <a:p>
            <a:pPr algn="l">
              <a:lnSpc>
                <a:spcPct val="105000"/>
              </a:lnSpc>
              <a:spcBef>
                <a:spcPts val="1000"/>
              </a:spcBef>
            </a:pPr>
            <a:r>
              <a:rPr sz="1600" b="0" i="0">
                <a:solidFill>
                  <a:srgbClr val="FFFFFF"/>
                </a:solidFill>
                <a:latin typeface="Lucida Sans Unicode"/>
              </a:rPr>
              <a:t>+44 121 200 7297</a:t>
            </a:r>
          </a:p>
          <a:p>
            <a:pPr algn="l">
              <a:lnSpc>
                <a:spcPct val="105000"/>
              </a:lnSpc>
              <a:spcBef>
                <a:spcPts val="1000"/>
              </a:spcBef>
            </a:pPr>
            <a:r>
              <a:rPr sz="1600" b="1" i="0">
                <a:solidFill>
                  <a:srgbClr val="EA7600"/>
                </a:solidFill>
                <a:latin typeface="Lucida Sans Unicode"/>
              </a:rPr>
              <a:t>weightmans.com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Weightmans Theme">
  <a:themeElements>
    <a:clrScheme name="Weightmans">
      <a:dk1>
        <a:srgbClr val="004F59"/>
      </a:dk1>
      <a:lt1>
        <a:sysClr val="window" lastClr="FFFFFF"/>
      </a:lt1>
      <a:dk2>
        <a:srgbClr val="168F8F"/>
      </a:dk2>
      <a:lt2>
        <a:srgbClr val="EEECE1"/>
      </a:lt2>
      <a:accent1>
        <a:srgbClr val="178F8F"/>
      </a:accent1>
      <a:accent2>
        <a:srgbClr val="BA0C2F"/>
      </a:accent2>
      <a:accent3>
        <a:srgbClr val="B5BD00"/>
      </a:accent3>
      <a:accent4>
        <a:srgbClr val="9678D3"/>
      </a:accent4>
      <a:accent5>
        <a:srgbClr val="5BC2E7"/>
      </a:accent5>
      <a:accent6>
        <a:srgbClr val="EA7600"/>
      </a:accent6>
      <a:hlink>
        <a:srgbClr val="929495"/>
      </a:hlink>
      <a:folHlink>
        <a:srgbClr val="800080"/>
      </a:folHlink>
    </a:clrScheme>
    <a:fontScheme name="Weightmans">
      <a:majorFont>
        <a:latin typeface="Lucida Sans Unicode"/>
        <a:ea typeface=""/>
        <a:cs typeface=""/>
      </a:majorFont>
      <a:minorFont>
        <a:latin typeface="Lucida Sans Unicode "/>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Branded template – BLUE" id="{90D3A440-C108-45B5-B5F3-055DC72FEF70}" vid="{DDBBF60A-3F40-4ECF-AA2D-37584FC76ACB}"/>
    </a:ext>
  </a:extLst>
</a:theme>
</file>

<file path=ppt/theme/theme2.xml><?xml version="1.0" encoding="utf-8"?>
<a:theme xmlns:a="http://schemas.openxmlformats.org/drawingml/2006/main" name="Covers">
  <a:themeElements>
    <a:clrScheme name="Weightmans">
      <a:dk1>
        <a:srgbClr val="004F59"/>
      </a:dk1>
      <a:lt1>
        <a:sysClr val="window" lastClr="FFFFFF"/>
      </a:lt1>
      <a:dk2>
        <a:srgbClr val="168F8F"/>
      </a:dk2>
      <a:lt2>
        <a:srgbClr val="EEECE1"/>
      </a:lt2>
      <a:accent1>
        <a:srgbClr val="4F81BD"/>
      </a:accent1>
      <a:accent2>
        <a:srgbClr val="BA0C2F"/>
      </a:accent2>
      <a:accent3>
        <a:srgbClr val="B5BD00"/>
      </a:accent3>
      <a:accent4>
        <a:srgbClr val="9678D3"/>
      </a:accent4>
      <a:accent5>
        <a:srgbClr val="5BC2E7"/>
      </a:accent5>
      <a:accent6>
        <a:srgbClr val="EA7600"/>
      </a:accent6>
      <a:hlink>
        <a:srgbClr val="929495"/>
      </a:hlink>
      <a:folHlink>
        <a:srgbClr val="800080"/>
      </a:folHlink>
    </a:clrScheme>
    <a:fontScheme name="Weightmans">
      <a:majorFont>
        <a:latin typeface="Lucida Sans Unicode"/>
        <a:ea typeface=""/>
        <a:cs typeface=""/>
      </a:majorFont>
      <a:minorFont>
        <a:latin typeface="Lucida Sans Unicode "/>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randed template – BLUE" id="{90D3A440-C108-45B5-B5F3-055DC72FEF70}" vid="{5E475CAD-09C6-4525-907D-A98C037F6CE4}"/>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Branded template – BLUE</Template>
  <TotalTime>0</TotalTime>
  <Words>8590</Words>
  <Application>Microsoft Office PowerPoint</Application>
  <PresentationFormat>Custom</PresentationFormat>
  <Paragraphs>725</Paragraphs>
  <Slides>28</Slides>
  <Notes>28</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28</vt:i4>
      </vt:variant>
    </vt:vector>
  </HeadingPairs>
  <TitlesOfParts>
    <vt:vector size="34" baseType="lpstr">
      <vt:lpstr>Arial</vt:lpstr>
      <vt:lpstr>Calibri</vt:lpstr>
      <vt:lpstr>Lucida Sans Unicode</vt:lpstr>
      <vt:lpstr>Wingdings</vt:lpstr>
      <vt:lpstr>Weightmans Theme</vt:lpstr>
      <vt:lpstr>Covers</vt:lpstr>
      <vt:lpstr>PowerPoint Presentation</vt:lpstr>
      <vt:lpstr>What we’ll cover</vt:lpstr>
      <vt:lpstr>Who we are</vt:lpstr>
      <vt:lpstr>PowerPoint Presentation</vt:lpstr>
      <vt:lpstr>From Grenfell to the levy</vt:lpstr>
      <vt:lpstr>Who pays for the fix?</vt:lpstr>
      <vt:lpstr>PowerPoint Presentation</vt:lpstr>
      <vt:lpstr>The levy in one sentence</vt:lpstr>
      <vt:lpstr>What’s caught, and what isn’t</vt:lpstr>
      <vt:lpstr>The headline for universities</vt:lpstr>
      <vt:lpstr>PowerPoint Presentation</vt:lpstr>
      <vt:lpstr>When it applies</vt:lpstr>
      <vt:lpstr>How it’s collected</vt:lpstr>
      <vt:lpstr>How it’s calculated</vt:lpstr>
      <vt:lpstr>What it costs in the North West</vt:lpstr>
      <vt:lpstr>Halving the bill: previously developed land</vt:lpstr>
      <vt:lpstr>A worked example</vt:lpstr>
      <vt:lpstr>PowerPoint Presentation</vt:lpstr>
      <vt:lpstr>Three common scenarios</vt:lpstr>
      <vt:lpstr>Cost and viability</vt:lpstr>
      <vt:lpstr>Procurement and contracts: five questions</vt:lpstr>
      <vt:lpstr>No levy certificate, no students</vt:lpstr>
      <vt:lpstr>PowerPoint Presentation</vt:lpstr>
      <vt:lpstr>Practical challenges</vt:lpstr>
      <vt:lpstr>Your action checklist</vt:lpstr>
      <vt:lpstr>Three things to take away</vt:lpstr>
      <vt:lpstr>Questions</vt:lpstr>
      <vt:lpstr>PowerPoint Presentation</vt:lpstr>
    </vt:vector>
  </TitlesOfParts>
  <Company>Weightmans LLP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Richard Vaughan</dc:creator>
  <cp:lastModifiedBy>David McIntyre</cp:lastModifiedBy>
  <cp:revision>1</cp:revision>
  <dcterms:created xsi:type="dcterms:W3CDTF">2026-09-21T11:27:43Z</dcterms:created>
  <dcterms:modified xsi:type="dcterms:W3CDTF">2026-09-29T13:59:33Z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2022-11-07T00:00:00Z</vt:filetime>
  </property>
  <property fmtid="{D5CDD505-2E9C-101B-9397-08002B2CF9AE}" pid="3" name="Creator">
    <vt:lpwstr>Adobe InDesign 17.4 (Windows)</vt:lpwstr>
  </property>
  <property fmtid="{D5CDD505-2E9C-101B-9397-08002B2CF9AE}" pid="4" name="LastSaved">
    <vt:filetime>2022-11-07T00:00:00Z</vt:filetime>
  </property>
  <property fmtid="{D5CDD505-2E9C-101B-9397-08002B2CF9AE}" pid="5" name="Producer">
    <vt:lpwstr>Adobe PDF Library 16.0.7</vt:lpwstr>
  </property>
</Properties>
</file>